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7" r:id="rId2"/>
    <p:sldId id="272" r:id="rId3"/>
    <p:sldId id="273" r:id="rId4"/>
    <p:sldId id="274" r:id="rId5"/>
    <p:sldId id="275" r:id="rId6"/>
    <p:sldId id="259" r:id="rId7"/>
    <p:sldId id="265" r:id="rId8"/>
    <p:sldId id="264" r:id="rId9"/>
    <p:sldId id="257" r:id="rId10"/>
    <p:sldId id="266" r:id="rId11"/>
    <p:sldId id="267" r:id="rId12"/>
    <p:sldId id="268" r:id="rId13"/>
    <p:sldId id="269"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ED2"/>
    <a:srgbClr val="D482AA"/>
    <a:srgbClr val="FF5B5B"/>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7" autoAdjust="0"/>
    <p:restoredTop sz="94631"/>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1004C-E219-4F12-A5F3-82D817FC7BC4}" type="datetimeFigureOut">
              <a:rPr lang="es-MX" smtClean="0"/>
              <a:t>11/07/2020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57E3F-D32F-4AB3-906E-E50F0EB84E37}" type="slidenum">
              <a:rPr lang="es-MX" smtClean="0"/>
              <a:t>‹Nº›</a:t>
            </a:fld>
            <a:endParaRPr lang="es-MX"/>
          </a:p>
        </p:txBody>
      </p:sp>
    </p:spTree>
    <p:extLst>
      <p:ext uri="{BB962C8B-B14F-4D97-AF65-F5344CB8AC3E}">
        <p14:creationId xmlns:p14="http://schemas.microsoft.com/office/powerpoint/2010/main" val="246980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38B03-0923-41CD-B2E2-858D229E95A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ED6B03C9-E51B-468C-ACA1-B442F30578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510D061E-6A6B-403D-BC59-96C16C561B74}"/>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5" name="Marcador de pie de página 4">
            <a:extLst>
              <a:ext uri="{FF2B5EF4-FFF2-40B4-BE49-F238E27FC236}">
                <a16:creationId xmlns:a16="http://schemas.microsoft.com/office/drawing/2014/main" id="{AD961FBF-2B61-4CC2-8D02-567D11927AF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534F32B-AE98-405E-A4F4-4130CC2B545C}"/>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399057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5985C-D39C-44F8-B440-C8B7F72B9BC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41852C49-9C3B-4ED6-8214-632805049F1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986B086-FD39-425E-BB74-34AA5A1E6AB1}"/>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5" name="Marcador de pie de página 4">
            <a:extLst>
              <a:ext uri="{FF2B5EF4-FFF2-40B4-BE49-F238E27FC236}">
                <a16:creationId xmlns:a16="http://schemas.microsoft.com/office/drawing/2014/main" id="{D9EDC8C2-D27B-467B-981A-16AA2A2179E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90FD343-F186-4E2F-8D47-A27E89B6A1C6}"/>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315586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BADC3B9-CB90-4255-BAC3-D131D5874E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2C87625-11CA-4298-8268-C51674B116F2}"/>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982748C-6B42-4F97-B2CE-3C838BA01BA6}"/>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5" name="Marcador de pie de página 4">
            <a:extLst>
              <a:ext uri="{FF2B5EF4-FFF2-40B4-BE49-F238E27FC236}">
                <a16:creationId xmlns:a16="http://schemas.microsoft.com/office/drawing/2014/main" id="{F1E09603-4CF4-4DF5-A271-4B8DE5E5216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F6E4813-FDE8-4811-BE74-5078F73E242C}"/>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231765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5B7A4-2887-4534-A107-98E2665DE28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64F5376-F798-4A5D-A154-2D8B0D18428E}"/>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CBDC187-0178-4DF3-833D-F0B8F4ACB204}"/>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5" name="Marcador de pie de página 4">
            <a:extLst>
              <a:ext uri="{FF2B5EF4-FFF2-40B4-BE49-F238E27FC236}">
                <a16:creationId xmlns:a16="http://schemas.microsoft.com/office/drawing/2014/main" id="{6A65BD69-3F23-4C89-9A46-2F0C825981C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2C7C5E3-3E90-4208-AEF2-7810C7C7D634}"/>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37312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5D65D-BE65-4EEB-A632-A0702C44DB4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2387B95-D555-4E28-9087-4997C2E34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C9D30918-588E-49AC-9A4B-F2ECCA6B82E9}"/>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5" name="Marcador de pie de página 4">
            <a:extLst>
              <a:ext uri="{FF2B5EF4-FFF2-40B4-BE49-F238E27FC236}">
                <a16:creationId xmlns:a16="http://schemas.microsoft.com/office/drawing/2014/main" id="{5FA1EE39-F3B3-4CDC-AAC2-D4CBA1C5CF5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FD9C048-1C40-447B-B048-2E204B08B560}"/>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2085043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549106-4918-42E6-8F0E-7E435D8F071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F62991D-B54B-4B96-A5BA-6F355E8C11A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3A135C19-6161-4B46-9EAD-BF43356805F1}"/>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D657FC4-EF3D-4D8C-9157-3E3074C90D2D}"/>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6" name="Marcador de pie de página 5">
            <a:extLst>
              <a:ext uri="{FF2B5EF4-FFF2-40B4-BE49-F238E27FC236}">
                <a16:creationId xmlns:a16="http://schemas.microsoft.com/office/drawing/2014/main" id="{B58ED265-F8A5-4D50-B85B-55766F2E4D8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E6CCDF7-0AA6-4457-8FD4-4C82AE490EAB}"/>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103768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9DEB83-5AF9-4590-92FA-6079CCD8D81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173C681-F077-4ACC-9671-3D6A1D98B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2179AFB-DEB8-4CE2-A4D9-31748EB46D7D}"/>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735CEDAE-ABB5-4C42-B9CD-502BDDD2A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3A70987-29A3-4B28-98BC-7B3520D8B735}"/>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8736829A-52E2-470D-81D0-E63656972610}"/>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8" name="Marcador de pie de página 7">
            <a:extLst>
              <a:ext uri="{FF2B5EF4-FFF2-40B4-BE49-F238E27FC236}">
                <a16:creationId xmlns:a16="http://schemas.microsoft.com/office/drawing/2014/main" id="{3D97B58E-17B0-4230-8313-8EE3B94E3EF3}"/>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97FD599-47D5-4AFD-8793-BAE5AA0848D9}"/>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244955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F5736-671B-48A8-A711-B295F7198A7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CA68CEC6-A41F-49A7-8C54-099FE9958BA8}"/>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4" name="Marcador de pie de página 3">
            <a:extLst>
              <a:ext uri="{FF2B5EF4-FFF2-40B4-BE49-F238E27FC236}">
                <a16:creationId xmlns:a16="http://schemas.microsoft.com/office/drawing/2014/main" id="{BACD2B5C-0CDA-4F38-AB94-D9219DE9D6B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A5269EC-FADF-4525-A869-439246BAF9EA}"/>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142491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0B74FF8-314C-4C67-B3B2-486FCAD599A6}"/>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3" name="Marcador de pie de página 2">
            <a:extLst>
              <a:ext uri="{FF2B5EF4-FFF2-40B4-BE49-F238E27FC236}">
                <a16:creationId xmlns:a16="http://schemas.microsoft.com/office/drawing/2014/main" id="{4A19DBF9-E023-4EA8-9E71-754246B9CCF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8BE40638-359C-497F-8BEB-43A315F54ABB}"/>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233810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2A2BF-B0C6-4E89-B47F-E10EEDED4E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C461904-0400-47C4-9CF1-C6C5C7B43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54954F42-3726-4990-998B-B04AE36EA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D4A8C45-E78E-4219-954C-C0D4CF57171A}"/>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6" name="Marcador de pie de página 5">
            <a:extLst>
              <a:ext uri="{FF2B5EF4-FFF2-40B4-BE49-F238E27FC236}">
                <a16:creationId xmlns:a16="http://schemas.microsoft.com/office/drawing/2014/main" id="{FDDC2CDB-E142-49AB-8081-86DC0F3D5EC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E6F11FB-5039-44A3-A84E-B1AA5DDA7F0C}"/>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225326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0E7EB-2C76-4413-AE14-5EC039E596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51D3BFE3-C33B-45CD-88F2-DAD17C436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0003A61-A3BF-4DDA-9B76-93C7C8541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E7F3290-05E5-40F5-BC66-B76E85D77080}"/>
              </a:ext>
            </a:extLst>
          </p:cNvPr>
          <p:cNvSpPr>
            <a:spLocks noGrp="1"/>
          </p:cNvSpPr>
          <p:nvPr>
            <p:ph type="dt" sz="half" idx="10"/>
          </p:nvPr>
        </p:nvSpPr>
        <p:spPr/>
        <p:txBody>
          <a:bodyPr/>
          <a:lstStyle/>
          <a:p>
            <a:fld id="{3851855A-E089-418C-B8DA-54A4F59ACAA8}" type="datetimeFigureOut">
              <a:rPr lang="es-MX" smtClean="0"/>
              <a:t>11/07/2020</a:t>
            </a:fld>
            <a:endParaRPr lang="es-MX"/>
          </a:p>
        </p:txBody>
      </p:sp>
      <p:sp>
        <p:nvSpPr>
          <p:cNvPr id="6" name="Marcador de pie de página 5">
            <a:extLst>
              <a:ext uri="{FF2B5EF4-FFF2-40B4-BE49-F238E27FC236}">
                <a16:creationId xmlns:a16="http://schemas.microsoft.com/office/drawing/2014/main" id="{AA381BE5-D29A-4BF2-966D-0CB9542BF5A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CFC849B-CA29-4E69-B614-9D4612591832}"/>
              </a:ext>
            </a:extLst>
          </p:cNvPr>
          <p:cNvSpPr>
            <a:spLocks noGrp="1"/>
          </p:cNvSpPr>
          <p:nvPr>
            <p:ph type="sldNum" sz="quarter" idx="12"/>
          </p:nvPr>
        </p:nvSpPr>
        <p:spPr/>
        <p:txBody>
          <a:bodyPr/>
          <a:lstStyle/>
          <a:p>
            <a:fld id="{58033F74-FD0B-4DCF-AE05-0763CBB7F019}" type="slidenum">
              <a:rPr lang="es-MX" smtClean="0"/>
              <a:t>‹Nº›</a:t>
            </a:fld>
            <a:endParaRPr lang="es-MX"/>
          </a:p>
        </p:txBody>
      </p:sp>
    </p:spTree>
    <p:extLst>
      <p:ext uri="{BB962C8B-B14F-4D97-AF65-F5344CB8AC3E}">
        <p14:creationId xmlns:p14="http://schemas.microsoft.com/office/powerpoint/2010/main" val="296486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40F1092-8BF6-479A-870C-029FA14AA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79DD376-6401-4EB7-9263-1E1462D9F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CF1FE79-2E5C-4A97-B99D-34046CF6E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1855A-E089-418C-B8DA-54A4F59ACAA8}" type="datetimeFigureOut">
              <a:rPr lang="es-MX" smtClean="0"/>
              <a:t>11/07/2020</a:t>
            </a:fld>
            <a:endParaRPr lang="es-MX"/>
          </a:p>
        </p:txBody>
      </p:sp>
      <p:sp>
        <p:nvSpPr>
          <p:cNvPr id="5" name="Marcador de pie de página 4">
            <a:extLst>
              <a:ext uri="{FF2B5EF4-FFF2-40B4-BE49-F238E27FC236}">
                <a16:creationId xmlns:a16="http://schemas.microsoft.com/office/drawing/2014/main" id="{E798913F-00B2-48D3-AA46-3972EC0BE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552C415-68DC-4F7B-8448-024CE4372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33F74-FD0B-4DCF-AE05-0763CBB7F019}" type="slidenum">
              <a:rPr lang="es-MX" smtClean="0"/>
              <a:t>‹Nº›</a:t>
            </a:fld>
            <a:endParaRPr lang="es-MX"/>
          </a:p>
        </p:txBody>
      </p:sp>
    </p:spTree>
    <p:extLst>
      <p:ext uri="{BB962C8B-B14F-4D97-AF65-F5344CB8AC3E}">
        <p14:creationId xmlns:p14="http://schemas.microsoft.com/office/powerpoint/2010/main" val="1838914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em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árbol, edificio, exterior, cielo&#10;&#10;Descripción generada con confianza muy alta">
            <a:extLst>
              <a:ext uri="{FF2B5EF4-FFF2-40B4-BE49-F238E27FC236}">
                <a16:creationId xmlns:a16="http://schemas.microsoft.com/office/drawing/2014/main" id="{8126EC18-CB85-405A-95C5-B6E8ED5799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18" b="14579"/>
          <a:stretch/>
        </p:blipFill>
        <p:spPr>
          <a:xfrm>
            <a:off x="-6137" y="10"/>
            <a:ext cx="12191980" cy="6857990"/>
          </a:xfrm>
          <a:prstGeom prst="rect">
            <a:avLst/>
          </a:prstGeom>
          <a:effectLst>
            <a:outerShdw blurRad="50800" dist="50800" dir="5400000" algn="ctr" rotWithShape="0">
              <a:srgbClr val="000000">
                <a:alpha val="50000"/>
              </a:srgbClr>
            </a:outerShdw>
          </a:effectLst>
        </p:spPr>
      </p:pic>
      <p:sp>
        <p:nvSpPr>
          <p:cNvPr id="6" name="Rectángulo 5">
            <a:extLst>
              <a:ext uri="{FF2B5EF4-FFF2-40B4-BE49-F238E27FC236}">
                <a16:creationId xmlns:a16="http://schemas.microsoft.com/office/drawing/2014/main" id="{4778930D-E246-4D1A-A018-AC648C4D0B2D}"/>
              </a:ext>
            </a:extLst>
          </p:cNvPr>
          <p:cNvSpPr/>
          <p:nvPr/>
        </p:nvSpPr>
        <p:spPr>
          <a:xfrm>
            <a:off x="-6137" y="-169607"/>
            <a:ext cx="5643716" cy="7197214"/>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A7734F69-382B-48A7-A0B3-E57BA1AEAC2A}"/>
              </a:ext>
            </a:extLst>
          </p:cNvPr>
          <p:cNvSpPr/>
          <p:nvPr/>
        </p:nvSpPr>
        <p:spPr>
          <a:xfrm>
            <a:off x="-6139" y="331840"/>
            <a:ext cx="5643717" cy="4539704"/>
          </a:xfrm>
          <a:prstGeom prst="rect">
            <a:avLst/>
          </a:prstGeom>
        </p:spPr>
        <p:txBody>
          <a:bodyPr wrap="square">
            <a:spAutoFit/>
          </a:bodyPr>
          <a:lstStyle/>
          <a:p>
            <a:pPr algn="ctr"/>
            <a:br>
              <a:rPr lang="es-MX" sz="1500" b="1" dirty="0">
                <a:latin typeface="Century Gothic" panose="020B0502020202020204" pitchFamily="34" charset="0"/>
              </a:rPr>
            </a:br>
            <a:r>
              <a:rPr lang="es-MX" sz="1500" b="1" dirty="0">
                <a:latin typeface="Century Gothic" panose="020B0502020202020204" pitchFamily="34" charset="0"/>
              </a:rPr>
              <a:t>CENTRO DE INVESTIGACIONES EN ARQUITECTURA, URBANISMO Y PAISAJE, CIAUP.</a:t>
            </a:r>
          </a:p>
          <a:p>
            <a:pPr algn="ctr"/>
            <a:br>
              <a:rPr lang="es-MX" sz="1500" b="1" dirty="0">
                <a:latin typeface="Century Gothic" panose="020B0502020202020204" pitchFamily="34" charset="0"/>
              </a:rPr>
            </a:br>
            <a:r>
              <a:rPr lang="es-MX" sz="1500" b="1" dirty="0">
                <a:latin typeface="Century Gothic" panose="020B0502020202020204" pitchFamily="34" charset="0"/>
              </a:rPr>
              <a:t>FACULTAD DE ARQUITECTURA DE LA UNAM </a:t>
            </a:r>
            <a:br>
              <a:rPr lang="es-MX" sz="1500" b="1" dirty="0">
                <a:latin typeface="Century Gothic" panose="020B0502020202020204" pitchFamily="34" charset="0"/>
              </a:rPr>
            </a:br>
            <a:endParaRPr lang="es-MX" sz="1500" b="1" dirty="0">
              <a:latin typeface="Century Gothic" panose="020B0502020202020204" pitchFamily="34" charset="0"/>
            </a:endParaRPr>
          </a:p>
          <a:p>
            <a:pPr algn="ctr"/>
            <a:endParaRPr lang="es-MX" dirty="0">
              <a:latin typeface="Century Gothic" panose="020B0502020202020204" pitchFamily="34" charset="0"/>
            </a:endParaRPr>
          </a:p>
          <a:p>
            <a:pPr algn="ctr"/>
            <a:endParaRPr lang="es-MX" dirty="0">
              <a:latin typeface="Century Gothic" panose="020B0502020202020204" pitchFamily="34" charset="0"/>
            </a:endParaRPr>
          </a:p>
          <a:p>
            <a:pPr algn="ctr"/>
            <a:endParaRPr lang="es-MX" dirty="0">
              <a:latin typeface="Century Gothic" panose="020B0502020202020204" pitchFamily="34" charset="0"/>
            </a:endParaRPr>
          </a:p>
          <a:p>
            <a:pPr algn="ctr"/>
            <a:endParaRPr lang="es-MX" sz="2500" dirty="0">
              <a:latin typeface="Century Gothic" panose="020B0502020202020204" pitchFamily="34" charset="0"/>
            </a:endParaRPr>
          </a:p>
          <a:p>
            <a:pPr algn="ctr"/>
            <a:r>
              <a:rPr lang="es-MX" sz="2500" b="1" dirty="0">
                <a:solidFill>
                  <a:srgbClr val="002060"/>
                </a:solidFill>
                <a:latin typeface="Century Gothic" panose="020B0502020202020204" pitchFamily="34" charset="0"/>
              </a:rPr>
              <a:t>Evaluación de la resiliencia – vulnerabilidad arquitectónica basada en realidad virtual.</a:t>
            </a:r>
          </a:p>
          <a:p>
            <a:pPr algn="ctr"/>
            <a:endParaRPr lang="es-MX" sz="2500" b="1" dirty="0">
              <a:solidFill>
                <a:srgbClr val="002060"/>
              </a:solidFill>
              <a:latin typeface="Century Gothic" panose="020B0502020202020204" pitchFamily="34" charset="0"/>
            </a:endParaRPr>
          </a:p>
          <a:p>
            <a:pPr algn="ctr"/>
            <a:endParaRPr lang="es-MX" sz="2000" dirty="0">
              <a:solidFill>
                <a:srgbClr val="002060"/>
              </a:solidFill>
              <a:latin typeface="Century Gothic" panose="020B0502020202020204" pitchFamily="34" charset="0"/>
            </a:endParaRPr>
          </a:p>
        </p:txBody>
      </p:sp>
      <p:pic>
        <p:nvPicPr>
          <p:cNvPr id="8" name="Picture 2" descr="Resultado de imagen para LOGO CIAUP">
            <a:extLst>
              <a:ext uri="{FF2B5EF4-FFF2-40B4-BE49-F238E27FC236}">
                <a16:creationId xmlns:a16="http://schemas.microsoft.com/office/drawing/2014/main" id="{BCB1680D-5B8A-4232-BDB9-3C4321A8DE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368" l="1273" r="74091">
                        <a14:foregroundMark x1="68727" y1="29456" x2="41091" y2="6953"/>
                        <a14:foregroundMark x1="41091" y1="6953" x2="39091" y2="25032"/>
                        <a14:foregroundMark x1="61091" y1="15676" x2="60545" y2="37042"/>
                        <a14:foregroundMark x1="60545" y1="37042" x2="38455" y2="72693"/>
                        <a14:foregroundMark x1="38455" y1="72693" x2="56636" y2="93047"/>
                        <a14:foregroundMark x1="55727" y1="91277" x2="65455" y2="23641"/>
                        <a14:foregroundMark x1="65455" y1="23641" x2="65273" y2="45006"/>
                        <a14:foregroundMark x1="65273" y1="45006" x2="58000" y2="87358"/>
                        <a14:foregroundMark x1="58000" y1="87358" x2="44727" y2="97977"/>
                        <a14:foregroundMark x1="44727" y1="97977" x2="30182" y2="88243"/>
                        <a14:foregroundMark x1="30182" y1="88243" x2="63273" y2="27813"/>
                        <a14:foregroundMark x1="63273" y1="27813" x2="67545" y2="48420"/>
                        <a14:foregroundMark x1="67545" y1="48420" x2="50727" y2="92920"/>
                        <a14:foregroundMark x1="50727" y1="92920" x2="57273" y2="62453"/>
                        <a14:foregroundMark x1="57273" y1="62453" x2="53000" y2="34640"/>
                        <a14:foregroundMark x1="53000" y1="34640" x2="65545" y2="20733"/>
                        <a14:foregroundMark x1="65545" y1="20733" x2="69000" y2="40961"/>
                        <a14:foregroundMark x1="69000" y1="40961" x2="61455" y2="61062"/>
                        <a14:foregroundMark x1="61455" y1="61062" x2="66455" y2="38812"/>
                        <a14:foregroundMark x1="66455" y1="38812" x2="66455" y2="37547"/>
                        <a14:foregroundMark x1="68727" y1="28192" x2="68273" y2="33249"/>
                        <a14:foregroundMark x1="53909" y1="25032" x2="44000" y2="40202"/>
                        <a14:foregroundMark x1="44000" y1="40202" x2="25273" y2="42604"/>
                        <a14:foregroundMark x1="25273" y1="42604" x2="35727" y2="26928"/>
                        <a14:foregroundMark x1="35727" y1="26928" x2="19091" y2="39191"/>
                        <a14:foregroundMark x1="19091" y1="39191" x2="42182" y2="26928"/>
                        <a14:foregroundMark x1="42182" y1="26928" x2="28545" y2="46523"/>
                        <a14:foregroundMark x1="28545" y1="46523" x2="42455" y2="39949"/>
                        <a14:foregroundMark x1="42455" y1="39949" x2="30182" y2="55247"/>
                        <a14:foregroundMark x1="30182" y1="55247" x2="25636" y2="56258"/>
                        <a14:foregroundMark x1="32364" y1="9482" x2="17545" y2="23767"/>
                        <a14:foregroundMark x1="17545" y1="23767" x2="16636" y2="3540"/>
                        <a14:foregroundMark x1="16636" y1="3540" x2="32000" y2="12389"/>
                        <a14:foregroundMark x1="32000" y1="12389" x2="19364" y2="759"/>
                        <a14:foregroundMark x1="19364" y1="759" x2="33364" y2="14412"/>
                        <a14:foregroundMark x1="33364" y1="14412" x2="17273" y2="5436"/>
                        <a14:foregroundMark x1="17273" y1="5436" x2="31818" y2="3540"/>
                        <a14:foregroundMark x1="31818" y1="3540" x2="17636" y2="9482"/>
                        <a14:foregroundMark x1="17636" y1="9482" x2="32818" y2="7712"/>
                        <a14:foregroundMark x1="32818" y1="7712" x2="16818" y2="15929"/>
                        <a14:foregroundMark x1="16818" y1="15929" x2="34909" y2="8470"/>
                        <a14:foregroundMark x1="34909" y1="8470" x2="17364" y2="21618"/>
                        <a14:foregroundMark x1="17364" y1="21618" x2="25818" y2="4804"/>
                        <a14:foregroundMark x1="25818" y1="4804" x2="7455" y2="6068"/>
                        <a14:foregroundMark x1="7455" y1="6068" x2="39818" y2="7712"/>
                        <a14:foregroundMark x1="39818" y1="7712" x2="20000" y2="18710"/>
                        <a14:foregroundMark x1="20000" y1="18710" x2="35545" y2="15929"/>
                        <a14:foregroundMark x1="35545" y1="15929" x2="3818" y2="34893"/>
                        <a14:foregroundMark x1="3818" y1="34893" x2="31000" y2="26675"/>
                        <a14:foregroundMark x1="31000" y1="26675" x2="5000" y2="46271"/>
                        <a14:foregroundMark x1="5000" y1="46271" x2="18909" y2="40076"/>
                        <a14:foregroundMark x1="18909" y1="40076" x2="34455" y2="42984"/>
                        <a14:foregroundMark x1="34455" y1="42984" x2="12364" y2="48799"/>
                        <a14:foregroundMark x1="12364" y1="48799" x2="39091" y2="56890"/>
                        <a14:foregroundMark x1="39091" y1="56890" x2="13455" y2="76991"/>
                        <a14:foregroundMark x1="13455" y1="76991" x2="29182" y2="73957"/>
                        <a14:foregroundMark x1="29182" y1="73957" x2="10636" y2="81922"/>
                        <a14:foregroundMark x1="10636" y1="81922" x2="33364" y2="74083"/>
                        <a14:foregroundMark x1="33364" y1="74083" x2="18273" y2="74210"/>
                        <a14:foregroundMark x1="18273" y1="74210" x2="33455" y2="62832"/>
                        <a14:foregroundMark x1="33455" y1="62832" x2="51727" y2="73451"/>
                        <a14:foregroundMark x1="51727" y1="73451" x2="24455" y2="63843"/>
                        <a14:foregroundMark x1="24455" y1="63843" x2="35545" y2="49684"/>
                        <a14:foregroundMark x1="35545" y1="49684" x2="19000" y2="61062"/>
                        <a14:foregroundMark x1="19000" y1="61062" x2="7818" y2="46018"/>
                        <a14:foregroundMark x1="7818" y1="46018" x2="26182" y2="58154"/>
                        <a14:foregroundMark x1="26182" y1="58154" x2="7727" y2="62073"/>
                        <a14:foregroundMark x1="7727" y1="62073" x2="27091" y2="48040"/>
                        <a14:foregroundMark x1="27091" y1="48040" x2="10727" y2="49431"/>
                        <a14:foregroundMark x1="10727" y1="49431" x2="35455" y2="32491"/>
                        <a14:foregroundMark x1="35455" y1="32491" x2="40455" y2="36283"/>
                        <a14:foregroundMark x1="69182" y1="23262" x2="84091" y2="15424"/>
                        <a14:foregroundMark x1="84091" y1="15424" x2="64727" y2="26928"/>
                        <a14:foregroundMark x1="64727" y1="26928" x2="74091" y2="28824"/>
                        <a14:foregroundMark x1="56636" y1="79393" x2="22909" y2="97851"/>
                        <a14:foregroundMark x1="22909" y1="97851" x2="53364" y2="79772"/>
                        <a14:foregroundMark x1="53364" y1="79772" x2="36636" y2="94311"/>
                        <a14:foregroundMark x1="36636" y1="94311" x2="52182" y2="98357"/>
                        <a14:foregroundMark x1="52182" y1="98357" x2="53909" y2="96207"/>
                        <a14:foregroundMark x1="56636" y1="99368" x2="58364" y2="92415"/>
                        <a14:foregroundMark x1="17545" y1="61315" x2="2364" y2="74968"/>
                        <a14:foregroundMark x1="2364" y1="74968" x2="11636" y2="33249"/>
                        <a14:foregroundMark x1="11636" y1="33249" x2="25182" y2="12769"/>
                        <a14:foregroundMark x1="25182" y1="12769" x2="15727" y2="28066"/>
                        <a14:foregroundMark x1="15727" y1="28066" x2="545" y2="35904"/>
                        <a14:foregroundMark x1="545" y1="35904" x2="16091" y2="15171"/>
                        <a14:foregroundMark x1="16091" y1="15171" x2="7364" y2="41340"/>
                        <a14:foregroundMark x1="7364" y1="41340" x2="18909" y2="20228"/>
                        <a14:foregroundMark x1="18909" y1="20228" x2="7636" y2="37927"/>
                        <a14:foregroundMark x1="7636" y1="37927" x2="16091" y2="20228"/>
                        <a14:foregroundMark x1="16091" y1="20228" x2="30091" y2="7080"/>
                        <a14:foregroundMark x1="30091" y1="7080" x2="9636" y2="43742"/>
                        <a14:foregroundMark x1="9636" y1="43742" x2="20727" y2="28445"/>
                        <a14:foregroundMark x1="20727" y1="28445" x2="15636" y2="47408"/>
                        <a14:foregroundMark x1="15636" y1="47408" x2="33636" y2="8217"/>
                        <a14:foregroundMark x1="33636" y1="8217" x2="23273" y2="30088"/>
                        <a14:foregroundMark x1="23273" y1="30088" x2="16455" y2="11504"/>
                        <a14:foregroundMark x1="16455" y1="11504" x2="1727" y2="65740"/>
                        <a14:foregroundMark x1="1727" y1="65740" x2="11455" y2="44374"/>
                        <a14:foregroundMark x1="11455" y1="44374" x2="4091" y2="74336"/>
                        <a14:foregroundMark x1="4091" y1="74336" x2="12909" y2="55120"/>
                        <a14:foregroundMark x1="12909" y1="55120" x2="545" y2="67509"/>
                        <a14:foregroundMark x1="545" y1="67509" x2="9364" y2="50695"/>
                        <a14:foregroundMark x1="9364" y1="50695" x2="4455" y2="75853"/>
                        <a14:foregroundMark x1="4455" y1="75853" x2="6364" y2="51201"/>
                        <a14:foregroundMark x1="6364" y1="51201" x2="2727" y2="73957"/>
                        <a14:foregroundMark x1="2727" y1="73957" x2="8091" y2="51960"/>
                        <a14:foregroundMark x1="8091" y1="51960" x2="3455" y2="76485"/>
                        <a14:foregroundMark x1="3455" y1="76485" x2="14182" y2="53603"/>
                        <a14:foregroundMark x1="14182" y1="53603" x2="5455" y2="79267"/>
                        <a14:foregroundMark x1="5455" y1="79267" x2="15273" y2="56764"/>
                        <a14:foregroundMark x1="15273" y1="56764" x2="10364" y2="81037"/>
                        <a14:foregroundMark x1="10364" y1="81037" x2="18727" y2="63464"/>
                        <a14:foregroundMark x1="18727" y1="63464" x2="9091" y2="90898"/>
                        <a14:foregroundMark x1="9091" y1="90898" x2="23636" y2="71176"/>
                        <a14:foregroundMark x1="23636" y1="71176" x2="16818" y2="92668"/>
                        <a14:foregroundMark x1="16818" y1="92668" x2="3182" y2="74716"/>
                        <a14:foregroundMark x1="3182" y1="74716" x2="13091" y2="94564"/>
                        <a14:foregroundMark x1="13091" y1="94564" x2="3091" y2="70923"/>
                        <a14:foregroundMark x1="3091" y1="70923" x2="16091" y2="53982"/>
                        <a14:foregroundMark x1="16091" y1="53982" x2="21182" y2="80025"/>
                        <a14:foregroundMark x1="21182" y1="80025" x2="20000" y2="57269"/>
                        <a14:foregroundMark x1="20000" y1="57269" x2="5727" y2="62705"/>
                        <a14:foregroundMark x1="5727" y1="62705" x2="13091" y2="80910"/>
                        <a14:foregroundMark x1="13091" y1="80910" x2="27273" y2="88496"/>
                        <a14:foregroundMark x1="27273" y1="88496" x2="23182" y2="64981"/>
                        <a14:foregroundMark x1="23182" y1="64981" x2="20273" y2="885"/>
                        <a14:foregroundMark x1="20273" y1="885" x2="5000" y2="91530"/>
                        <a14:foregroundMark x1="5000" y1="91530" x2="9727" y2="69785"/>
                        <a14:foregroundMark x1="9727" y1="69785" x2="4545" y2="81922"/>
                        <a14:foregroundMark x1="3273" y1="64349" x2="1909" y2="80025"/>
                        <a14:foregroundMark x1="31455" y1="126" x2="16909" y2="1138"/>
                        <a14:foregroundMark x1="16909" y1="1138" x2="16273" y2="126"/>
                        <a14:foregroundMark x1="23455" y1="759" x2="10000" y2="3287"/>
                        <a14:foregroundMark x1="19364" y1="31985" x2="1273" y2="82680"/>
                        <a14:foregroundMark x1="1273" y1="82680" x2="22091" y2="60683"/>
                        <a14:foregroundMark x1="31455" y1="15676" x2="14636" y2="63085"/>
                        <a14:foregroundMark x1="14636" y1="63085" x2="14909" y2="67509"/>
                        <a14:foregroundMark x1="48545" y1="7585" x2="9636" y2="74463"/>
                        <a14:foregroundMark x1="9636" y1="74463" x2="22545" y2="61315"/>
                        <a14:foregroundMark x1="22545" y1="61315" x2="22545" y2="61315"/>
                        <a14:foregroundMark x1="41818" y1="23262" x2="23636" y2="64855"/>
                        <a14:foregroundMark x1="23636" y1="64855" x2="26091" y2="64981"/>
                        <a14:foregroundMark x1="40000" y1="56890" x2="18909" y2="89254"/>
                        <a14:foregroundMark x1="18909" y1="89254" x2="20727" y2="83059"/>
                        <a14:backgroundMark x1="71818" y1="50695" x2="71818" y2="50695"/>
                        <a14:backgroundMark x1="73636" y1="38812" x2="70091" y2="81922"/>
                        <a14:backgroundMark x1="70091" y1="81922" x2="73545" y2="37674"/>
                        <a14:backgroundMark x1="73545" y1="37674" x2="71364" y2="47535"/>
                      </a14:backgroundRemoval>
                    </a14:imgEffect>
                  </a14:imgLayer>
                </a14:imgProps>
              </a:ext>
              <a:ext uri="{28A0092B-C50C-407E-A947-70E740481C1C}">
                <a14:useLocalDpi xmlns:a14="http://schemas.microsoft.com/office/drawing/2010/main" val="0"/>
              </a:ext>
            </a:extLst>
          </a:blip>
          <a:srcRect r="26439"/>
          <a:stretch/>
        </p:blipFill>
        <p:spPr bwMode="auto">
          <a:xfrm>
            <a:off x="10084798" y="4798242"/>
            <a:ext cx="2107202" cy="205975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9">
            <a:extLst>
              <a:ext uri="{FF2B5EF4-FFF2-40B4-BE49-F238E27FC236}">
                <a16:creationId xmlns:a16="http://schemas.microsoft.com/office/drawing/2014/main" id="{952CE8CD-9182-456A-A37C-560636149F79}"/>
              </a:ext>
            </a:extLst>
          </p:cNvPr>
          <p:cNvCxnSpPr/>
          <p:nvPr/>
        </p:nvCxnSpPr>
        <p:spPr>
          <a:xfrm>
            <a:off x="247650" y="4476750"/>
            <a:ext cx="499110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4E9DF16E-F9C0-46C5-B3DE-3CA8C4253267}"/>
              </a:ext>
            </a:extLst>
          </p:cNvPr>
          <p:cNvCxnSpPr/>
          <p:nvPr/>
        </p:nvCxnSpPr>
        <p:spPr>
          <a:xfrm>
            <a:off x="247650" y="2876550"/>
            <a:ext cx="4991100" cy="0"/>
          </a:xfrm>
          <a:prstGeom prst="line">
            <a:avLst/>
          </a:prstGeom>
        </p:spPr>
        <p:style>
          <a:lnRef idx="1">
            <a:schemeClr val="dk1"/>
          </a:lnRef>
          <a:fillRef idx="0">
            <a:schemeClr val="dk1"/>
          </a:fillRef>
          <a:effectRef idx="0">
            <a:schemeClr val="dk1"/>
          </a:effectRef>
          <a:fontRef idx="minor">
            <a:schemeClr val="tx1"/>
          </a:fontRef>
        </p:style>
      </p:cxnSp>
      <p:sp>
        <p:nvSpPr>
          <p:cNvPr id="12" name="Rectángulo 11">
            <a:extLst>
              <a:ext uri="{FF2B5EF4-FFF2-40B4-BE49-F238E27FC236}">
                <a16:creationId xmlns:a16="http://schemas.microsoft.com/office/drawing/2014/main" id="{0FF9F8F3-04DD-4211-BECE-B155C12110B1}"/>
              </a:ext>
            </a:extLst>
          </p:cNvPr>
          <p:cNvSpPr/>
          <p:nvPr/>
        </p:nvSpPr>
        <p:spPr>
          <a:xfrm>
            <a:off x="1564851" y="4772487"/>
            <a:ext cx="2980156" cy="861774"/>
          </a:xfrm>
          <a:prstGeom prst="rect">
            <a:avLst/>
          </a:prstGeom>
        </p:spPr>
        <p:txBody>
          <a:bodyPr wrap="square">
            <a:spAutoFit/>
          </a:bodyPr>
          <a:lstStyle/>
          <a:p>
            <a:r>
              <a:rPr lang="es-MX" sz="5000" b="1" dirty="0">
                <a:solidFill>
                  <a:srgbClr val="002060"/>
                </a:solidFill>
                <a:latin typeface="Century Gothic" panose="020B0502020202020204" pitchFamily="34" charset="0"/>
                <a:cs typeface="Angsana New" panose="02020603050405020304" pitchFamily="18" charset="-34"/>
              </a:rPr>
              <a:t>SIMMUV </a:t>
            </a:r>
          </a:p>
        </p:txBody>
      </p:sp>
    </p:spTree>
    <p:extLst>
      <p:ext uri="{BB962C8B-B14F-4D97-AF65-F5344CB8AC3E}">
        <p14:creationId xmlns:p14="http://schemas.microsoft.com/office/powerpoint/2010/main" val="111405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D239DC-63EA-4E8F-9667-AADC69F1AAF4}"/>
              </a:ext>
            </a:extLst>
          </p:cNvPr>
          <p:cNvPicPr>
            <a:picLocks noChangeAspect="1"/>
          </p:cNvPicPr>
          <p:nvPr/>
        </p:nvPicPr>
        <p:blipFill>
          <a:blip r:embed="rId2"/>
          <a:stretch>
            <a:fillRect/>
          </a:stretch>
        </p:blipFill>
        <p:spPr>
          <a:xfrm>
            <a:off x="96982" y="1009650"/>
            <a:ext cx="12095018" cy="4400550"/>
          </a:xfrm>
          <a:prstGeom prst="rect">
            <a:avLst/>
          </a:prstGeom>
        </p:spPr>
      </p:pic>
      <p:sp>
        <p:nvSpPr>
          <p:cNvPr id="5" name="Título 1">
            <a:extLst>
              <a:ext uri="{FF2B5EF4-FFF2-40B4-BE49-F238E27FC236}">
                <a16:creationId xmlns:a16="http://schemas.microsoft.com/office/drawing/2014/main" id="{F0E4A853-1072-40C7-B7AE-60D38018DAF2}"/>
              </a:ext>
            </a:extLst>
          </p:cNvPr>
          <p:cNvSpPr txBox="1">
            <a:spLocks/>
          </p:cNvSpPr>
          <p:nvPr/>
        </p:nvSpPr>
        <p:spPr>
          <a:xfrm>
            <a:off x="96982" y="171138"/>
            <a:ext cx="7062651" cy="46166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000" b="1" dirty="0">
                <a:latin typeface="Century Gothic" panose="020B0502020202020204" pitchFamily="34" charset="0"/>
              </a:rPr>
              <a:t>Evaluación </a:t>
            </a:r>
            <a:r>
              <a:rPr lang="es-MX" sz="3000" b="1" dirty="0">
                <a:solidFill>
                  <a:schemeClr val="bg1">
                    <a:lumMod val="50000"/>
                  </a:schemeClr>
                </a:solidFill>
                <a:latin typeface="Century Gothic" panose="020B0502020202020204" pitchFamily="34" charset="0"/>
              </a:rPr>
              <a:t>de vivienda seleccionadas</a:t>
            </a:r>
          </a:p>
        </p:txBody>
      </p:sp>
    </p:spTree>
    <p:extLst>
      <p:ext uri="{BB962C8B-B14F-4D97-AF65-F5344CB8AC3E}">
        <p14:creationId xmlns:p14="http://schemas.microsoft.com/office/powerpoint/2010/main" val="3017652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F0E4A853-1072-40C7-B7AE-60D38018DAF2}"/>
              </a:ext>
            </a:extLst>
          </p:cNvPr>
          <p:cNvSpPr txBox="1">
            <a:spLocks/>
          </p:cNvSpPr>
          <p:nvPr/>
        </p:nvSpPr>
        <p:spPr>
          <a:xfrm>
            <a:off x="96982" y="171138"/>
            <a:ext cx="7062651" cy="46166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000" b="1" dirty="0">
                <a:latin typeface="Century Gothic" panose="020B0502020202020204" pitchFamily="34" charset="0"/>
              </a:rPr>
              <a:t>Modelación </a:t>
            </a:r>
            <a:r>
              <a:rPr lang="es-MX" sz="3000" b="1" dirty="0">
                <a:solidFill>
                  <a:schemeClr val="bg1">
                    <a:lumMod val="50000"/>
                  </a:schemeClr>
                </a:solidFill>
                <a:latin typeface="Century Gothic" panose="020B0502020202020204" pitchFamily="34" charset="0"/>
              </a:rPr>
              <a:t>de vivienda</a:t>
            </a:r>
          </a:p>
        </p:txBody>
      </p:sp>
      <p:pic>
        <p:nvPicPr>
          <p:cNvPr id="7" name="Imagen 6" descr="Imagen que contiene captura de pantalla&#10;&#10;Descripción generada con confianza muy alta">
            <a:extLst>
              <a:ext uri="{FF2B5EF4-FFF2-40B4-BE49-F238E27FC236}">
                <a16:creationId xmlns:a16="http://schemas.microsoft.com/office/drawing/2014/main" id="{27BF5245-8F49-49CD-A3CD-1D19697B9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84" y="664226"/>
            <a:ext cx="5389419" cy="2920790"/>
          </a:xfrm>
          <a:prstGeom prst="rect">
            <a:avLst/>
          </a:prstGeom>
        </p:spPr>
      </p:pic>
      <p:pic>
        <p:nvPicPr>
          <p:cNvPr id="9" name="Imagen 8" descr="Imagen que contiene captura de pantalla, ordenador&#10;&#10;Descripción generada con confianza muy alta">
            <a:extLst>
              <a:ext uri="{FF2B5EF4-FFF2-40B4-BE49-F238E27FC236}">
                <a16:creationId xmlns:a16="http://schemas.microsoft.com/office/drawing/2014/main" id="{42309A1E-1E11-4E3A-944F-330EC9DAA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50" y="664226"/>
            <a:ext cx="5389419" cy="2922076"/>
          </a:xfrm>
          <a:prstGeom prst="rect">
            <a:avLst/>
          </a:prstGeom>
        </p:spPr>
      </p:pic>
      <p:pic>
        <p:nvPicPr>
          <p:cNvPr id="11" name="Imagen 10" descr="Imagen que contiene captura de pantalla, mapa&#10;&#10;Descripción generada con confianza muy alta">
            <a:extLst>
              <a:ext uri="{FF2B5EF4-FFF2-40B4-BE49-F238E27FC236}">
                <a16:creationId xmlns:a16="http://schemas.microsoft.com/office/drawing/2014/main" id="{A74109CD-0A88-4DAC-97C7-314D4B56B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83" y="3764786"/>
            <a:ext cx="5389419" cy="2922076"/>
          </a:xfrm>
          <a:prstGeom prst="rect">
            <a:avLst/>
          </a:prstGeom>
        </p:spPr>
      </p:pic>
      <p:pic>
        <p:nvPicPr>
          <p:cNvPr id="13" name="Imagen 12" descr="Imagen que contiene captura de pantalla&#10;&#10;Descripción generada con confianza muy alta">
            <a:extLst>
              <a:ext uri="{FF2B5EF4-FFF2-40B4-BE49-F238E27FC236}">
                <a16:creationId xmlns:a16="http://schemas.microsoft.com/office/drawing/2014/main" id="{9C8FF830-87CF-44DA-AAF8-76AADB9F5F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8650" y="3761979"/>
            <a:ext cx="5389419" cy="2924883"/>
          </a:xfrm>
          <a:prstGeom prst="rect">
            <a:avLst/>
          </a:prstGeom>
        </p:spPr>
      </p:pic>
    </p:spTree>
    <p:extLst>
      <p:ext uri="{BB962C8B-B14F-4D97-AF65-F5344CB8AC3E}">
        <p14:creationId xmlns:p14="http://schemas.microsoft.com/office/powerpoint/2010/main" val="2700180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8FF3195-FC56-4897-916C-4345875E2FB0}"/>
              </a:ext>
            </a:extLst>
          </p:cNvPr>
          <p:cNvSpPr txBox="1">
            <a:spLocks/>
          </p:cNvSpPr>
          <p:nvPr/>
        </p:nvSpPr>
        <p:spPr>
          <a:xfrm>
            <a:off x="111730" y="98931"/>
            <a:ext cx="7062651" cy="46166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000" b="1" dirty="0">
                <a:latin typeface="Century Gothic" panose="020B0502020202020204" pitchFamily="34" charset="0"/>
              </a:rPr>
              <a:t>Modelación </a:t>
            </a:r>
            <a:r>
              <a:rPr lang="es-MX" sz="3000" b="1" dirty="0">
                <a:solidFill>
                  <a:schemeClr val="bg1">
                    <a:lumMod val="50000"/>
                  </a:schemeClr>
                </a:solidFill>
                <a:latin typeface="Century Gothic" panose="020B0502020202020204" pitchFamily="34" charset="0"/>
              </a:rPr>
              <a:t>de vivienda</a:t>
            </a:r>
          </a:p>
        </p:txBody>
      </p:sp>
      <p:pic>
        <p:nvPicPr>
          <p:cNvPr id="10" name="Imagen 9" descr="Imagen que contiene edificio, cielo, exterior, carretera&#10;&#10;Descripción generada con confianza muy alta">
            <a:extLst>
              <a:ext uri="{FF2B5EF4-FFF2-40B4-BE49-F238E27FC236}">
                <a16:creationId xmlns:a16="http://schemas.microsoft.com/office/drawing/2014/main" id="{0271AB0C-4092-48A1-BC01-0E253CB988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9421" y="560596"/>
            <a:ext cx="4785733" cy="3198066"/>
          </a:xfrm>
          <a:prstGeom prst="rect">
            <a:avLst/>
          </a:prstGeom>
        </p:spPr>
      </p:pic>
      <p:pic>
        <p:nvPicPr>
          <p:cNvPr id="12" name="Imagen 11" descr="Imagen que contiene edificio, cielo, exterior, ladrillo&#10;&#10;Descripción generada con confianza muy alta">
            <a:extLst>
              <a:ext uri="{FF2B5EF4-FFF2-40B4-BE49-F238E27FC236}">
                <a16:creationId xmlns:a16="http://schemas.microsoft.com/office/drawing/2014/main" id="{35F7B0AD-BD14-43A3-B08B-DAF90A3E5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030" y="560596"/>
            <a:ext cx="4785733" cy="3198066"/>
          </a:xfrm>
          <a:prstGeom prst="rect">
            <a:avLst/>
          </a:prstGeom>
        </p:spPr>
      </p:pic>
      <p:pic>
        <p:nvPicPr>
          <p:cNvPr id="14" name="Imagen 13" descr="Imagen que contiene edificio, cielo, exterior, árbol&#10;&#10;Descripción generada con confianza muy alta">
            <a:extLst>
              <a:ext uri="{FF2B5EF4-FFF2-40B4-BE49-F238E27FC236}">
                <a16:creationId xmlns:a16="http://schemas.microsoft.com/office/drawing/2014/main" id="{01CE3CEA-274E-4899-BF50-849541F879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888"/>
          <a:stretch/>
        </p:blipFill>
        <p:spPr>
          <a:xfrm>
            <a:off x="1786753" y="3958900"/>
            <a:ext cx="4784940" cy="2733895"/>
          </a:xfrm>
          <a:prstGeom prst="rect">
            <a:avLst/>
          </a:prstGeom>
        </p:spPr>
      </p:pic>
      <p:pic>
        <p:nvPicPr>
          <p:cNvPr id="16" name="Imagen 15" descr="Imagen que contiene edificio, cielo, exterior&#10;&#10;Descripción generada con confianza muy alta">
            <a:extLst>
              <a:ext uri="{FF2B5EF4-FFF2-40B4-BE49-F238E27FC236}">
                <a16:creationId xmlns:a16="http://schemas.microsoft.com/office/drawing/2014/main" id="{2B19D053-1749-433C-A318-DA391B0481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 t="7413"/>
          <a:stretch/>
        </p:blipFill>
        <p:spPr>
          <a:xfrm>
            <a:off x="6915823" y="3958899"/>
            <a:ext cx="4784940" cy="2733895"/>
          </a:xfrm>
          <a:prstGeom prst="rect">
            <a:avLst/>
          </a:prstGeom>
        </p:spPr>
      </p:pic>
    </p:spTree>
    <p:extLst>
      <p:ext uri="{BB962C8B-B14F-4D97-AF65-F5344CB8AC3E}">
        <p14:creationId xmlns:p14="http://schemas.microsoft.com/office/powerpoint/2010/main" val="184515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DDBF1F-2DF4-4D22-9E84-72C9F60B3265}"/>
              </a:ext>
            </a:extLst>
          </p:cNvPr>
          <p:cNvSpPr>
            <a:spLocks noGrp="1"/>
          </p:cNvSpPr>
          <p:nvPr>
            <p:ph type="title"/>
          </p:nvPr>
        </p:nvSpPr>
        <p:spPr/>
        <p:txBody>
          <a:bodyPr/>
          <a:lstStyle/>
          <a:p>
            <a:r>
              <a:rPr lang="es-MX" b="1" dirty="0"/>
              <a:t>Conclusiones </a:t>
            </a:r>
          </a:p>
        </p:txBody>
      </p:sp>
      <p:sp>
        <p:nvSpPr>
          <p:cNvPr id="3" name="Marcador de contenido 2">
            <a:extLst>
              <a:ext uri="{FF2B5EF4-FFF2-40B4-BE49-F238E27FC236}">
                <a16:creationId xmlns:a16="http://schemas.microsoft.com/office/drawing/2014/main" id="{C7B5D6F4-DE8B-4410-BA77-89E6210A65F2}"/>
              </a:ext>
            </a:extLst>
          </p:cNvPr>
          <p:cNvSpPr>
            <a:spLocks noGrp="1"/>
          </p:cNvSpPr>
          <p:nvPr>
            <p:ph idx="1"/>
          </p:nvPr>
        </p:nvSpPr>
        <p:spPr>
          <a:xfrm>
            <a:off x="689113" y="1470991"/>
            <a:ext cx="10664687" cy="4705972"/>
          </a:xfrm>
        </p:spPr>
        <p:txBody>
          <a:bodyPr>
            <a:normAutofit/>
          </a:bodyPr>
          <a:lstStyle/>
          <a:p>
            <a:r>
              <a:rPr lang="es-MX" sz="2000" dirty="0"/>
              <a:t>El catálogo digital del Parque inmobiliario de la CDMX, es un procedimiento para evaluar la vulnerabilidad –resiliencia, arquitectónica y urbana, que es básico para la planeación y gestión del riesgo.</a:t>
            </a:r>
          </a:p>
          <a:p>
            <a:r>
              <a:rPr lang="es-MX" sz="2000" dirty="0"/>
              <a:t>La construcción del catálogo del parque inmobiliario puede ser realizado con el sistema sinóptico basado en un levantamiento digital integral.</a:t>
            </a:r>
          </a:p>
          <a:p>
            <a:r>
              <a:rPr lang="es-MX" sz="2000" dirty="0"/>
              <a:t>Es un medio para clasificar características arquitectónicas y urbanas, lo que le da la característica de sistema de información básico para los PDU, AR, OT y ODS.</a:t>
            </a:r>
          </a:p>
          <a:p>
            <a:r>
              <a:rPr lang="es-MX" sz="2000" dirty="0"/>
              <a:t>En el caso de los estudios de riesgo permite el desarrollo de estratégias de prevención y mitigación asertivas</a:t>
            </a:r>
          </a:p>
          <a:p>
            <a:r>
              <a:rPr lang="es-MX" sz="2000" dirty="0"/>
              <a:t>Es un apoyo para programas de reconstrucción y remodelación urbana</a:t>
            </a:r>
          </a:p>
          <a:p>
            <a:r>
              <a:rPr lang="es-MX" sz="2000" dirty="0"/>
              <a:t>Facilita los programas de prospección, y desarrollo urbanos y arquitectónicos.</a:t>
            </a:r>
          </a:p>
        </p:txBody>
      </p:sp>
    </p:spTree>
    <p:extLst>
      <p:ext uri="{BB962C8B-B14F-4D97-AF65-F5344CB8AC3E}">
        <p14:creationId xmlns:p14="http://schemas.microsoft.com/office/powerpoint/2010/main" val="3834440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07C52-405D-DA43-A5AB-B2B668CC7239}"/>
              </a:ext>
            </a:extLst>
          </p:cNvPr>
          <p:cNvSpPr>
            <a:spLocks noGrp="1"/>
          </p:cNvSpPr>
          <p:nvPr>
            <p:ph type="title"/>
          </p:nvPr>
        </p:nvSpPr>
        <p:spPr>
          <a:xfrm>
            <a:off x="2438400" y="67944"/>
            <a:ext cx="9753600" cy="945060"/>
          </a:xfrm>
        </p:spPr>
        <p:txBody>
          <a:bodyPr>
            <a:normAutofit fontScale="90000"/>
          </a:bodyPr>
          <a:lstStyle/>
          <a:p>
            <a:pPr algn="r">
              <a:spcAft>
                <a:spcPts val="0"/>
              </a:spcAft>
            </a:pPr>
            <a:r>
              <a:rPr lang="es-MX" sz="1600" b="1" dirty="0">
                <a:solidFill>
                  <a:schemeClr val="bg2">
                    <a:lumMod val="75000"/>
                  </a:schemeClr>
                </a:solidFill>
                <a:latin typeface="Century Gothic" panose="020B0502020202020204" pitchFamily="34" charset="0"/>
              </a:rPr>
              <a:t>“EVALUACIÓN DE LA RESILIENCIA – VULNERABILIDAD ARQUITECTÓNICA, BASADA EN REALIDAD VIRTUAL”</a:t>
            </a:r>
            <a:br>
              <a:rPr lang="es-MX" sz="1600" b="1" dirty="0">
                <a:solidFill>
                  <a:schemeClr val="bg2">
                    <a:lumMod val="75000"/>
                  </a:schemeClr>
                </a:solidFill>
                <a:latin typeface="Century Gothic" panose="020B0502020202020204" pitchFamily="34" charset="0"/>
              </a:rPr>
            </a:br>
            <a:r>
              <a:rPr lang="es-MX" sz="1600" dirty="0">
                <a:solidFill>
                  <a:schemeClr val="bg2">
                    <a:lumMod val="75000"/>
                  </a:schemeClr>
                </a:solidFill>
                <a:latin typeface="Century Gothic" panose="020B0502020202020204" pitchFamily="34" charset="0"/>
                <a:ea typeface="MS Mincho" panose="02020609040205080304" pitchFamily="49" charset="-128"/>
                <a:cs typeface="Times New Roman" panose="02020603050405020304" pitchFamily="18" charset="0"/>
              </a:rPr>
              <a:t>Jorge F Cervantes Borja, Ines R Luna Cabrera y María Elvia Castillo Hernández</a:t>
            </a:r>
            <a:br>
              <a:rPr lang="es-MX" sz="2400" dirty="0">
                <a:solidFill>
                  <a:schemeClr val="bg2">
                    <a:lumMod val="75000"/>
                  </a:schemeClr>
                </a:solidFill>
                <a:latin typeface="Century Gothic" panose="020B0502020202020204" pitchFamily="34" charset="0"/>
                <a:ea typeface="MS Mincho" panose="02020609040205080304" pitchFamily="49" charset="-128"/>
                <a:cs typeface="Times New Roman" panose="02020603050405020304" pitchFamily="18" charset="0"/>
              </a:rPr>
            </a:br>
            <a:r>
              <a:rPr lang="en-US" sz="1600" dirty="0">
                <a:solidFill>
                  <a:schemeClr val="bg2">
                    <a:lumMod val="75000"/>
                  </a:schemeClr>
                </a:solidFill>
                <a:latin typeface="Century Gothic" panose="020B0502020202020204" pitchFamily="34" charset="0"/>
                <a:ea typeface="MS Mincho" panose="02020609040205080304" pitchFamily="49" charset="-128"/>
                <a:cs typeface="Times New Roman" panose="02020603050405020304" pitchFamily="18" charset="0"/>
              </a:rPr>
              <a:t>LAB. SIMMUV CIAUP-FA UNAM</a:t>
            </a:r>
            <a:br>
              <a:rPr lang="en-US" sz="1600" dirty="0">
                <a:solidFill>
                  <a:schemeClr val="bg2">
                    <a:lumMod val="75000"/>
                  </a:schemeClr>
                </a:solidFill>
                <a:latin typeface="Century Gothic" panose="020B0502020202020204" pitchFamily="34" charset="0"/>
                <a:ea typeface="MS Mincho" panose="02020609040205080304" pitchFamily="49" charset="-128"/>
                <a:cs typeface="Times New Roman" panose="02020603050405020304" pitchFamily="18" charset="0"/>
              </a:rPr>
            </a:br>
            <a:endParaRPr lang="es-MX" sz="1600" b="1" dirty="0">
              <a:solidFill>
                <a:schemeClr val="bg2">
                  <a:lumMod val="75000"/>
                </a:schemeClr>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11E885ED-820E-5348-817B-238D8F0B64BF}"/>
              </a:ext>
            </a:extLst>
          </p:cNvPr>
          <p:cNvSpPr>
            <a:spLocks noGrp="1"/>
          </p:cNvSpPr>
          <p:nvPr>
            <p:ph idx="1"/>
          </p:nvPr>
        </p:nvSpPr>
        <p:spPr>
          <a:xfrm>
            <a:off x="200887" y="1315265"/>
            <a:ext cx="11790226" cy="5474791"/>
          </a:xfrm>
        </p:spPr>
        <p:txBody>
          <a:bodyPr>
            <a:noAutofit/>
          </a:bodyPr>
          <a:lstStyle/>
          <a:p>
            <a:pPr marL="0" indent="0">
              <a:buNone/>
            </a:pPr>
            <a:r>
              <a:rPr lang="es-MX" sz="2200" b="1" dirty="0"/>
              <a:t>INTRODUCCIÓN</a:t>
            </a:r>
          </a:p>
          <a:p>
            <a:pPr marL="0" indent="0" algn="just">
              <a:buNone/>
            </a:pPr>
            <a:r>
              <a:rPr lang="es-MX" sz="1900" b="1" dirty="0"/>
              <a:t>“Los fenómenos peligrosos siempre han existido, el problema radica en como se ocupa el espacio,, como  se construye, como se ocupa y como se mantienen los inmuebles, eso es lo que hace que se presenten afectaciones diferenciales. Así, los fenómenos que impactan las ciudades, sólo ponen en evidencia su  vulnerabilidad o resiliencia,  por lo que son éstas las que explican las afectaciones, emergencias y desastres”.</a:t>
            </a:r>
          </a:p>
          <a:p>
            <a:pPr algn="just"/>
            <a:r>
              <a:rPr lang="es-MX" sz="1900" dirty="0"/>
              <a:t>Eventos catastróficos como el S19 determinan necesidades supuestamentes emergentes, pero más bien faltantes en el sistema de planeación – gestión urbana y/o de manejo del riesgo.</a:t>
            </a:r>
          </a:p>
          <a:p>
            <a:pPr algn="just"/>
            <a:r>
              <a:rPr lang="es-MX" sz="1900" dirty="0"/>
              <a:t>El actual Atlas de Riesgos de la CDMX, nos da un catalogo de peligros pero carece de información sobre la resiliencia – vulnerabilidad del parque inmobiliario de la CDMX.</a:t>
            </a:r>
          </a:p>
          <a:p>
            <a:pPr algn="just"/>
            <a:r>
              <a:rPr lang="es-MX" sz="1900" dirty="0"/>
              <a:t>Dicha situación no favorece una buena gestión urbana en términos de la planeación, previsión y atención del riesgo</a:t>
            </a:r>
          </a:p>
          <a:p>
            <a:pPr algn="just"/>
            <a:r>
              <a:rPr lang="es-MX" sz="1900" dirty="0"/>
              <a:t> Desde una visión exclusivamente arquitectónica se carece de un inventario de los inmuebles y caracteristicas constructivas y de conservación, con lo que se pudiera manejar un diagnóstico de resiliencias arquitectónicas.</a:t>
            </a:r>
          </a:p>
          <a:p>
            <a:pPr algn="just"/>
            <a:r>
              <a:rPr lang="es-MX" sz="1900" b="1" dirty="0"/>
              <a:t>lograr un catalogo del estado de conservación de los inmuebles en la </a:t>
            </a:r>
            <a:r>
              <a:rPr lang="es-MX" sz="1900" b="1" dirty="0" err="1"/>
              <a:t>cdmx</a:t>
            </a:r>
            <a:r>
              <a:rPr lang="es-MX" sz="1900" b="1" dirty="0"/>
              <a:t>, sería un logro significativo para la atención de emergencias de cualquier tipo, pero además, información </a:t>
            </a:r>
            <a:r>
              <a:rPr lang="es-MX" sz="1900" b="1" dirty="0" err="1"/>
              <a:t>basica</a:t>
            </a:r>
            <a:r>
              <a:rPr lang="es-MX" sz="1900" b="1" dirty="0"/>
              <a:t> para cualquier tipo de </a:t>
            </a:r>
            <a:r>
              <a:rPr lang="es-MX" sz="1900" b="1" dirty="0" err="1"/>
              <a:t>intevención</a:t>
            </a:r>
            <a:r>
              <a:rPr lang="es-MX" sz="1900" b="1" dirty="0"/>
              <a:t> de planeación o de manejo urbano y arquitectónico </a:t>
            </a:r>
          </a:p>
        </p:txBody>
      </p:sp>
      <p:pic>
        <p:nvPicPr>
          <p:cNvPr id="4" name="Imagen 3">
            <a:extLst>
              <a:ext uri="{FF2B5EF4-FFF2-40B4-BE49-F238E27FC236}">
                <a16:creationId xmlns:a16="http://schemas.microsoft.com/office/drawing/2014/main" id="{102B4839-6D7C-2043-8E61-DE0A47B7C00B}"/>
              </a:ext>
            </a:extLst>
          </p:cNvPr>
          <p:cNvPicPr>
            <a:picLocks noChangeAspect="1"/>
          </p:cNvPicPr>
          <p:nvPr/>
        </p:nvPicPr>
        <p:blipFill>
          <a:blip r:embed="rId2">
            <a:lum bright="70000" contrast="-70000"/>
          </a:blip>
          <a:stretch>
            <a:fillRect/>
          </a:stretch>
        </p:blipFill>
        <p:spPr>
          <a:xfrm rot="1424786">
            <a:off x="359567" y="158680"/>
            <a:ext cx="997905" cy="997905"/>
          </a:xfrm>
          <a:prstGeom prst="rect">
            <a:avLst/>
          </a:prstGeom>
        </p:spPr>
      </p:pic>
    </p:spTree>
    <p:extLst>
      <p:ext uri="{BB962C8B-B14F-4D97-AF65-F5344CB8AC3E}">
        <p14:creationId xmlns:p14="http://schemas.microsoft.com/office/powerpoint/2010/main" val="121285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captura de pantalla&#10;&#10;Descripción generada con confianza muy alta">
            <a:extLst>
              <a:ext uri="{FF2B5EF4-FFF2-40B4-BE49-F238E27FC236}">
                <a16:creationId xmlns:a16="http://schemas.microsoft.com/office/drawing/2014/main" id="{2F25FA13-9598-4E27-A415-6B110DECFCD3}"/>
              </a:ext>
            </a:extLst>
          </p:cNvPr>
          <p:cNvPicPr>
            <a:picLocks noChangeAspect="1"/>
          </p:cNvPicPr>
          <p:nvPr/>
        </p:nvPicPr>
        <p:blipFill rotWithShape="1">
          <a:blip r:embed="rId2">
            <a:extLst>
              <a:ext uri="{28A0092B-C50C-407E-A947-70E740481C1C}">
                <a14:useLocalDpi xmlns:a14="http://schemas.microsoft.com/office/drawing/2010/main" val="0"/>
              </a:ext>
            </a:extLst>
          </a:blip>
          <a:srcRect l="24062" t="19119" r="19219" b="4553"/>
          <a:stretch/>
        </p:blipFill>
        <p:spPr>
          <a:xfrm>
            <a:off x="4546701" y="669952"/>
            <a:ext cx="7645299" cy="5518096"/>
          </a:xfrm>
          <a:prstGeom prst="rect">
            <a:avLst/>
          </a:prstGeom>
        </p:spPr>
      </p:pic>
      <p:sp>
        <p:nvSpPr>
          <p:cNvPr id="2" name="Rectángulo 1">
            <a:extLst>
              <a:ext uri="{FF2B5EF4-FFF2-40B4-BE49-F238E27FC236}">
                <a16:creationId xmlns:a16="http://schemas.microsoft.com/office/drawing/2014/main" id="{3F0E9D69-A40D-5541-B331-7859C25084CE}"/>
              </a:ext>
            </a:extLst>
          </p:cNvPr>
          <p:cNvSpPr/>
          <p:nvPr/>
        </p:nvSpPr>
        <p:spPr>
          <a:xfrm>
            <a:off x="269336" y="324688"/>
            <a:ext cx="4950364" cy="6391558"/>
          </a:xfrm>
          <a:prstGeom prst="rect">
            <a:avLst/>
          </a:prstGeom>
        </p:spPr>
        <p:txBody>
          <a:bodyPr wrap="square">
            <a:spAutoFit/>
          </a:bodyPr>
          <a:lstStyle/>
          <a:p>
            <a:pPr marR="69215" algn="just">
              <a:lnSpc>
                <a:spcPct val="115000"/>
              </a:lnSpc>
              <a:spcAft>
                <a:spcPts val="800"/>
              </a:spcAft>
            </a:pPr>
            <a:r>
              <a:rPr lang="es-MX" sz="1700" dirty="0">
                <a:latin typeface="Arial" panose="020B0604020202020204" pitchFamily="34" charset="0"/>
                <a:ea typeface="MS Mincho" panose="02020609040205080304" pitchFamily="49" charset="-128"/>
                <a:cs typeface="Times New Roman" panose="02020603050405020304" pitchFamily="18" charset="0"/>
              </a:rPr>
              <a:t>Se diseñó un modelo sinóptico de evaluación de la Vulnerabilidad  Arquitectónica, basado en Indicadores de exposición (Localizaci</a:t>
            </a:r>
            <a:r>
              <a:rPr lang="es-ES" sz="1700" dirty="0" err="1">
                <a:latin typeface="Arial" panose="020B0604020202020204" pitchFamily="34" charset="0"/>
                <a:ea typeface="MS Mincho" panose="02020609040205080304" pitchFamily="49" charset="-128"/>
                <a:cs typeface="Times New Roman" panose="02020603050405020304" pitchFamily="18" charset="0"/>
              </a:rPr>
              <a:t>ón</a:t>
            </a:r>
            <a:r>
              <a:rPr lang="es-ES" sz="1700" dirty="0">
                <a:latin typeface="Arial" panose="020B0604020202020204" pitchFamily="34" charset="0"/>
                <a:ea typeface="MS Mincho" panose="02020609040205080304" pitchFamily="49" charset="-128"/>
                <a:cs typeface="Times New Roman" panose="02020603050405020304" pitchFamily="18" charset="0"/>
              </a:rPr>
              <a:t>, Ubicación, Emplazamiento</a:t>
            </a:r>
            <a:r>
              <a:rPr lang="es-MX" sz="1700" dirty="0">
                <a:latin typeface="Arial" panose="020B0604020202020204" pitchFamily="34" charset="0"/>
                <a:ea typeface="MS Mincho" panose="02020609040205080304" pitchFamily="49" charset="-128"/>
                <a:cs typeface="Times New Roman" panose="02020603050405020304" pitchFamily="18" charset="0"/>
              </a:rPr>
              <a:t>), obtenidos mediante un proceso de realidad virtual (RV) que utiliza imágenes satelitales y superficiales de la plataforma Google Street View.</a:t>
            </a:r>
          </a:p>
          <a:p>
            <a:pPr marL="539750" marR="69215" indent="-134938" algn="just">
              <a:lnSpc>
                <a:spcPct val="115000"/>
              </a:lnSpc>
              <a:spcAft>
                <a:spcPts val="800"/>
              </a:spcAft>
              <a:buFont typeface="Arial" panose="020B0604020202020204" pitchFamily="34" charset="0"/>
              <a:buChar char="•"/>
            </a:pPr>
            <a:r>
              <a:rPr lang="es-MX" sz="1700" dirty="0">
                <a:latin typeface="Arial" panose="020B0604020202020204" pitchFamily="34" charset="0"/>
                <a:ea typeface="MS Mincho" panose="02020609040205080304" pitchFamily="49" charset="-128"/>
                <a:cs typeface="Times New Roman" panose="02020603050405020304" pitchFamily="18" charset="0"/>
              </a:rPr>
              <a:t>La localizaci</a:t>
            </a:r>
            <a:r>
              <a:rPr lang="es-ES" sz="1700" dirty="0" err="1">
                <a:latin typeface="Arial" panose="020B0604020202020204" pitchFamily="34" charset="0"/>
                <a:ea typeface="MS Mincho" panose="02020609040205080304" pitchFamily="49" charset="-128"/>
                <a:cs typeface="Times New Roman" panose="02020603050405020304" pitchFamily="18" charset="0"/>
              </a:rPr>
              <a:t>ón</a:t>
            </a:r>
            <a:r>
              <a:rPr lang="es-ES" sz="1700" dirty="0">
                <a:latin typeface="Arial" panose="020B0604020202020204" pitchFamily="34" charset="0"/>
                <a:ea typeface="MS Mincho" panose="02020609040205080304" pitchFamily="49" charset="-128"/>
                <a:cs typeface="Times New Roman" panose="02020603050405020304" pitchFamily="18" charset="0"/>
              </a:rPr>
              <a:t> determina el marco geográfico  de los factores físico ambientales que condicionan el comportamiento de los materiales constructivos ante los agentes de </a:t>
            </a:r>
            <a:r>
              <a:rPr lang="es-ES" sz="1700" dirty="0" err="1">
                <a:latin typeface="Arial" panose="020B0604020202020204" pitchFamily="34" charset="0"/>
                <a:ea typeface="MS Mincho" panose="02020609040205080304" pitchFamily="49" charset="-128"/>
                <a:cs typeface="Times New Roman" panose="02020603050405020304" pitchFamily="18" charset="0"/>
              </a:rPr>
              <a:t>intemperismos</a:t>
            </a:r>
            <a:r>
              <a:rPr lang="es-ES" sz="1700" dirty="0">
                <a:latin typeface="Arial" panose="020B0604020202020204" pitchFamily="34" charset="0"/>
                <a:ea typeface="MS Mincho" panose="02020609040205080304" pitchFamily="49" charset="-128"/>
                <a:cs typeface="Times New Roman" panose="02020603050405020304" pitchFamily="18" charset="0"/>
              </a:rPr>
              <a:t> físico y químico.</a:t>
            </a:r>
          </a:p>
          <a:p>
            <a:pPr marL="539750" marR="69215" indent="-134938" algn="just">
              <a:lnSpc>
                <a:spcPct val="115000"/>
              </a:lnSpc>
              <a:spcAft>
                <a:spcPts val="800"/>
              </a:spcAft>
              <a:buFont typeface="Arial" panose="020B0604020202020204" pitchFamily="34" charset="0"/>
              <a:buChar char="•"/>
            </a:pPr>
            <a:r>
              <a:rPr lang="es-ES" sz="1700" dirty="0">
                <a:latin typeface="Arial" panose="020B0604020202020204" pitchFamily="34" charset="0"/>
                <a:ea typeface="MS Mincho" panose="02020609040205080304" pitchFamily="49" charset="-128"/>
                <a:cs typeface="Times New Roman" panose="02020603050405020304" pitchFamily="18" charset="0"/>
              </a:rPr>
              <a:t>La ubicación condiciona la estabilidad de los inmuebles afectados por factores de la dinámica geológica, geomorfológica y climática.</a:t>
            </a:r>
          </a:p>
          <a:p>
            <a:pPr marL="539750" marR="69215" indent="-134938" algn="just">
              <a:lnSpc>
                <a:spcPct val="115000"/>
              </a:lnSpc>
              <a:spcAft>
                <a:spcPts val="800"/>
              </a:spcAft>
              <a:buFont typeface="Arial" panose="020B0604020202020204" pitchFamily="34" charset="0"/>
              <a:buChar char="•"/>
            </a:pPr>
            <a:r>
              <a:rPr lang="es-ES" sz="1700" dirty="0">
                <a:latin typeface="Arial" panose="020B0604020202020204" pitchFamily="34" charset="0"/>
                <a:ea typeface="MS Mincho" panose="02020609040205080304" pitchFamily="49" charset="-128"/>
                <a:cs typeface="Times New Roman" panose="02020603050405020304" pitchFamily="18" charset="0"/>
              </a:rPr>
              <a:t>El emplazamiento determina la estabilidad de la edificación partir de las  condiciones del suelo y subsuelo.</a:t>
            </a:r>
          </a:p>
        </p:txBody>
      </p:sp>
    </p:spTree>
    <p:extLst>
      <p:ext uri="{BB962C8B-B14F-4D97-AF65-F5344CB8AC3E}">
        <p14:creationId xmlns:p14="http://schemas.microsoft.com/office/powerpoint/2010/main" val="33531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8344D8E-8C25-5143-A0DA-80ACC53DE8CE}"/>
              </a:ext>
            </a:extLst>
          </p:cNvPr>
          <p:cNvSpPr>
            <a:spLocks noGrp="1"/>
          </p:cNvSpPr>
          <p:nvPr>
            <p:ph idx="1"/>
          </p:nvPr>
        </p:nvSpPr>
        <p:spPr>
          <a:xfrm>
            <a:off x="419100" y="243907"/>
            <a:ext cx="11353800" cy="6614093"/>
          </a:xfrm>
        </p:spPr>
        <p:txBody>
          <a:bodyPr>
            <a:noAutofit/>
          </a:bodyPr>
          <a:lstStyle/>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La resiliencia se deduce del estado de conservación que guardan los inmuebles en términos de su cimentación, estructura, proceso constructivo, materiales, usos – ocupación, mantenimiento.  </a:t>
            </a:r>
          </a:p>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El propósito del modelo es lograr un levantamiento sinóptico cualitativo y cuantitativo del estado de conservación de resiliencias y vulnerabilidades arquitectónicas de los inmuebles, ubicados en secciones de calle conocidas como -</a:t>
            </a:r>
            <a:r>
              <a:rPr lang="es-MX" sz="1600" i="1" dirty="0">
                <a:latin typeface="Arial" panose="020B0604020202020204" pitchFamily="34" charset="0"/>
                <a:ea typeface="MS Mincho" panose="02020609040205080304" pitchFamily="49" charset="-128"/>
                <a:cs typeface="Times New Roman" panose="02020603050405020304" pitchFamily="18" charset="0"/>
              </a:rPr>
              <a:t>larguillos-, </a:t>
            </a:r>
            <a:r>
              <a:rPr lang="es-MX" sz="1600" dirty="0">
                <a:latin typeface="Arial" panose="020B0604020202020204" pitchFamily="34" charset="0"/>
                <a:ea typeface="MS Mincho" panose="02020609040205080304" pitchFamily="49" charset="-128"/>
                <a:cs typeface="Times New Roman" panose="02020603050405020304" pitchFamily="18" charset="0"/>
              </a:rPr>
              <a:t>que se obtienen mediante técnicas de SIG, CAD y RV, que permiten caracterizar las estructuras, materiales de la construcción, estado de conservación, estilo arquitectónico, proceso constructivo, remodelaciones, usos y modificaciones de uso; así mismo, del contexto urbano, el tipo de suelo sub-suelo, infraestructura y servicios en calle, banquetas y guarniciones, redes de infraestructura, nivel de servicios y equipamientos, ocupación del espacio público, segregación o marginación, etcétera. </a:t>
            </a:r>
          </a:p>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La información se sistematizó en una base de datos urbana – arquitectónica. La BD, permite el manejo sistemático y sistémico de la información, de forma mucho más rápida, fácil, económica y segura, de lo que sería armarla con el trabajo de levantamiento de campo tradicional.</a:t>
            </a:r>
          </a:p>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 Este modelo de maqueta virtual facilita la gestión oportuna de la Protección Civil, al focalizar en el diagnóstico - pronóstico, el monitoreo y la atención preventiva y/o correctiva de sectores urbanos, en situaciones de riesgos por sísmicidad, fenómenos hidrometeorológicos, contaminación ambiental, inestabilidad de suelo y subsuelo, usos  urbanos y otros fenómenos peligrosos, que pueden generar daños desde magnitudes menores hasta desastres. Esta metodología permite el análisis diacrónico sistémico de la exposición y con ello, ver las manifestaciones más conspicuas de los cambios que generan perdida de resiliencia y ganancias de vulnerabilidad, para con ello, explicar las tendencias de riesgo que corren sectores importantes de la CDMX.</a:t>
            </a:r>
          </a:p>
          <a:p>
            <a:pPr marR="69215" algn="just">
              <a:lnSpc>
                <a:spcPct val="115000"/>
              </a:lnSpc>
              <a:spcAft>
                <a:spcPts val="800"/>
              </a:spcAft>
            </a:pPr>
            <a:endParaRPr lang="es-MX" sz="1600" dirty="0">
              <a:latin typeface="Cambria" panose="02040503050406030204" pitchFamily="18" charset="0"/>
              <a:ea typeface="MS Mincho" panose="02020609040205080304" pitchFamily="49" charset="-128"/>
              <a:cs typeface="Times New Roman" panose="02020603050405020304" pitchFamily="18" charset="0"/>
            </a:endParaRPr>
          </a:p>
          <a:p>
            <a:endParaRPr lang="es-MX" sz="1600" dirty="0"/>
          </a:p>
        </p:txBody>
      </p:sp>
    </p:spTree>
    <p:extLst>
      <p:ext uri="{BB962C8B-B14F-4D97-AF65-F5344CB8AC3E}">
        <p14:creationId xmlns:p14="http://schemas.microsoft.com/office/powerpoint/2010/main" val="212188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522E739-43A3-864A-BBC5-4191178D7489}"/>
              </a:ext>
            </a:extLst>
          </p:cNvPr>
          <p:cNvSpPr>
            <a:spLocks noGrp="1"/>
          </p:cNvSpPr>
          <p:nvPr>
            <p:ph idx="1"/>
          </p:nvPr>
        </p:nvSpPr>
        <p:spPr>
          <a:xfrm>
            <a:off x="93369" y="377825"/>
            <a:ext cx="5347600" cy="1962150"/>
          </a:xfrm>
        </p:spPr>
        <p:txBody>
          <a:bodyPr>
            <a:noAutofit/>
          </a:bodyPr>
          <a:lstStyle/>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El modelo que se aplicó a la evaluación del impacto generado por el S19 del 2017, cuyos daños se caracterizaron rápidamente y con ello, se identificaron los daños más aparentes de los inmuebles y los efectos de ellos sobre la condición de vulnerabilidad previa al efecto sísmico.</a:t>
            </a:r>
          </a:p>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 Esto se valoró porque en cada larguillo se seleccionaron dos inmuebles: a partir de su  peor y mejor estado de conservación, que se confrontaron despues contra los daños que se presentaron posteriores al fenómeno.</a:t>
            </a:r>
          </a:p>
          <a:p>
            <a:pPr marL="0" indent="0">
              <a:buNone/>
            </a:pPr>
            <a:endParaRPr lang="es-MX" sz="1600" dirty="0"/>
          </a:p>
        </p:txBody>
      </p:sp>
      <p:pic>
        <p:nvPicPr>
          <p:cNvPr id="2129" name="Imagen 48">
            <a:extLst>
              <a:ext uri="{FF2B5EF4-FFF2-40B4-BE49-F238E27FC236}">
                <a16:creationId xmlns:a16="http://schemas.microsoft.com/office/drawing/2014/main" id="{A6179D99-9BAD-4E69-9A98-E049D8A7F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59" r="4883" b="20534"/>
          <a:stretch>
            <a:fillRect/>
          </a:stretch>
        </p:blipFill>
        <p:spPr bwMode="auto">
          <a:xfrm>
            <a:off x="7219950" y="3202093"/>
            <a:ext cx="2155825" cy="14160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28" name="Imagen 42">
            <a:extLst>
              <a:ext uri="{FF2B5EF4-FFF2-40B4-BE49-F238E27FC236}">
                <a16:creationId xmlns:a16="http://schemas.microsoft.com/office/drawing/2014/main" id="{29D60506-0031-4538-8C57-910EE5DE6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96" b="8286"/>
          <a:stretch>
            <a:fillRect/>
          </a:stretch>
        </p:blipFill>
        <p:spPr bwMode="auto">
          <a:xfrm>
            <a:off x="9477375" y="3190980"/>
            <a:ext cx="2486025" cy="1435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27" name="Imagen 37">
            <a:extLst>
              <a:ext uri="{FF2B5EF4-FFF2-40B4-BE49-F238E27FC236}">
                <a16:creationId xmlns:a16="http://schemas.microsoft.com/office/drawing/2014/main" id="{60A05388-C518-473D-9A7C-AABB5CCF8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863" y="4834043"/>
            <a:ext cx="1760537" cy="1311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23" name="Imagen 36">
            <a:extLst>
              <a:ext uri="{FF2B5EF4-FFF2-40B4-BE49-F238E27FC236}">
                <a16:creationId xmlns:a16="http://schemas.microsoft.com/office/drawing/2014/main" id="{DDE2D331-5C67-4E3C-8CB9-5080C7849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7387" y="4810230"/>
            <a:ext cx="1782763" cy="1317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Oval 71">
            <a:extLst>
              <a:ext uri="{FF2B5EF4-FFF2-40B4-BE49-F238E27FC236}">
                <a16:creationId xmlns:a16="http://schemas.microsoft.com/office/drawing/2014/main" id="{C6AA5998-D789-4D07-AD9E-D83F7FC9137E}"/>
              </a:ext>
            </a:extLst>
          </p:cNvPr>
          <p:cNvSpPr>
            <a:spLocks noChangeArrowheads="1"/>
          </p:cNvSpPr>
          <p:nvPr/>
        </p:nvSpPr>
        <p:spPr bwMode="auto">
          <a:xfrm>
            <a:off x="7270750" y="3235430"/>
            <a:ext cx="233363" cy="223838"/>
          </a:xfrm>
          <a:prstGeom prst="ellipse">
            <a:avLst/>
          </a:pr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37" name="Text Box 68">
            <a:extLst>
              <a:ext uri="{FF2B5EF4-FFF2-40B4-BE49-F238E27FC236}">
                <a16:creationId xmlns:a16="http://schemas.microsoft.com/office/drawing/2014/main" id="{E13C0317-5D1C-46F3-B0A1-CD842CAAE2E4}"/>
              </a:ext>
            </a:extLst>
          </p:cNvPr>
          <p:cNvSpPr txBox="1">
            <a:spLocks noChangeArrowheads="1"/>
          </p:cNvSpPr>
          <p:nvPr/>
        </p:nvSpPr>
        <p:spPr bwMode="auto">
          <a:xfrm>
            <a:off x="7235825" y="3210030"/>
            <a:ext cx="44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C2</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39" name="Oval 66">
            <a:extLst>
              <a:ext uri="{FF2B5EF4-FFF2-40B4-BE49-F238E27FC236}">
                <a16:creationId xmlns:a16="http://schemas.microsoft.com/office/drawing/2014/main" id="{7051A8C2-355F-40EE-9577-0AE19894568F}"/>
              </a:ext>
            </a:extLst>
          </p:cNvPr>
          <p:cNvSpPr>
            <a:spLocks noChangeArrowheads="1"/>
          </p:cNvSpPr>
          <p:nvPr/>
        </p:nvSpPr>
        <p:spPr bwMode="auto">
          <a:xfrm>
            <a:off x="10229850" y="4856268"/>
            <a:ext cx="233363" cy="223837"/>
          </a:xfrm>
          <a:prstGeom prst="ellipse">
            <a:avLst/>
          </a:pr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40" name="Oval 65">
            <a:extLst>
              <a:ext uri="{FF2B5EF4-FFF2-40B4-BE49-F238E27FC236}">
                <a16:creationId xmlns:a16="http://schemas.microsoft.com/office/drawing/2014/main" id="{7C5118A6-D8E2-4613-ABCF-5CA61EFE2C02}"/>
              </a:ext>
            </a:extLst>
          </p:cNvPr>
          <p:cNvSpPr>
            <a:spLocks noChangeArrowheads="1"/>
          </p:cNvSpPr>
          <p:nvPr/>
        </p:nvSpPr>
        <p:spPr bwMode="auto">
          <a:xfrm>
            <a:off x="8343900" y="4867380"/>
            <a:ext cx="233362" cy="223838"/>
          </a:xfrm>
          <a:prstGeom prst="ellipse">
            <a:avLst/>
          </a:pr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47" name="Oval 58">
            <a:extLst>
              <a:ext uri="{FF2B5EF4-FFF2-40B4-BE49-F238E27FC236}">
                <a16:creationId xmlns:a16="http://schemas.microsoft.com/office/drawing/2014/main" id="{5B2E43EB-E5DD-441A-9A39-4C5098FE502C}"/>
              </a:ext>
            </a:extLst>
          </p:cNvPr>
          <p:cNvSpPr>
            <a:spLocks noChangeArrowheads="1"/>
          </p:cNvSpPr>
          <p:nvPr/>
        </p:nvSpPr>
        <p:spPr bwMode="auto">
          <a:xfrm>
            <a:off x="9510713" y="3210030"/>
            <a:ext cx="233362" cy="223838"/>
          </a:xfrm>
          <a:prstGeom prst="ellipse">
            <a:avLst/>
          </a:prstGeom>
          <a:solidFill>
            <a:srgbClr val="C00000"/>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48" name="Text Box 57">
            <a:extLst>
              <a:ext uri="{FF2B5EF4-FFF2-40B4-BE49-F238E27FC236}">
                <a16:creationId xmlns:a16="http://schemas.microsoft.com/office/drawing/2014/main" id="{AC03DDD2-AA9C-4B4E-87A3-3BE7F7313CBA}"/>
              </a:ext>
            </a:extLst>
          </p:cNvPr>
          <p:cNvSpPr txBox="1">
            <a:spLocks noChangeArrowheads="1"/>
          </p:cNvSpPr>
          <p:nvPr/>
        </p:nvSpPr>
        <p:spPr bwMode="auto">
          <a:xfrm>
            <a:off x="9456738" y="3194155"/>
            <a:ext cx="44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C3</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49" name="Text Box 56">
            <a:extLst>
              <a:ext uri="{FF2B5EF4-FFF2-40B4-BE49-F238E27FC236}">
                <a16:creationId xmlns:a16="http://schemas.microsoft.com/office/drawing/2014/main" id="{694AE65D-AA4B-4631-A7CB-CD0B80C9AA96}"/>
              </a:ext>
            </a:extLst>
          </p:cNvPr>
          <p:cNvSpPr txBox="1">
            <a:spLocks noChangeArrowheads="1"/>
          </p:cNvSpPr>
          <p:nvPr/>
        </p:nvSpPr>
        <p:spPr bwMode="auto">
          <a:xfrm>
            <a:off x="8305800" y="4845155"/>
            <a:ext cx="44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B3</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0" name="Text Box 55">
            <a:extLst>
              <a:ext uri="{FF2B5EF4-FFF2-40B4-BE49-F238E27FC236}">
                <a16:creationId xmlns:a16="http://schemas.microsoft.com/office/drawing/2014/main" id="{5683C303-9809-41E1-B06B-1900CC2BDB4A}"/>
              </a:ext>
            </a:extLst>
          </p:cNvPr>
          <p:cNvSpPr txBox="1">
            <a:spLocks noChangeArrowheads="1"/>
          </p:cNvSpPr>
          <p:nvPr/>
        </p:nvSpPr>
        <p:spPr bwMode="auto">
          <a:xfrm>
            <a:off x="10185400" y="4835630"/>
            <a:ext cx="44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B4</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8" name="Rectangle 83">
            <a:extLst>
              <a:ext uri="{FF2B5EF4-FFF2-40B4-BE49-F238E27FC236}">
                <a16:creationId xmlns:a16="http://schemas.microsoft.com/office/drawing/2014/main" id="{2B05DB0F-D40C-47F3-AF3E-A77F2D81203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59" name="Rectangle 96">
            <a:extLst>
              <a:ext uri="{FF2B5EF4-FFF2-40B4-BE49-F238E27FC236}">
                <a16:creationId xmlns:a16="http://schemas.microsoft.com/office/drawing/2014/main" id="{C5AF49EC-AEBD-408A-85CD-D7C8F71378A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60" name="Imagen 59">
            <a:extLst>
              <a:ext uri="{FF2B5EF4-FFF2-40B4-BE49-F238E27FC236}">
                <a16:creationId xmlns:a16="http://schemas.microsoft.com/office/drawing/2014/main" id="{A7C91EE0-946B-4802-8D5C-717CB62174D2}"/>
              </a:ext>
            </a:extLst>
          </p:cNvPr>
          <p:cNvPicPr>
            <a:picLocks noChangeAspect="1"/>
          </p:cNvPicPr>
          <p:nvPr/>
        </p:nvPicPr>
        <p:blipFill>
          <a:blip r:embed="rId6"/>
          <a:stretch>
            <a:fillRect/>
          </a:stretch>
        </p:blipFill>
        <p:spPr>
          <a:xfrm>
            <a:off x="5533388" y="401433"/>
            <a:ext cx="6580083" cy="2605397"/>
          </a:xfrm>
          <a:prstGeom prst="rect">
            <a:avLst/>
          </a:prstGeom>
        </p:spPr>
      </p:pic>
      <p:sp>
        <p:nvSpPr>
          <p:cNvPr id="61" name="Rectángulo 60">
            <a:extLst>
              <a:ext uri="{FF2B5EF4-FFF2-40B4-BE49-F238E27FC236}">
                <a16:creationId xmlns:a16="http://schemas.microsoft.com/office/drawing/2014/main" id="{0FF5A298-DBD2-475E-B9B9-F4DFE6544A01}"/>
              </a:ext>
            </a:extLst>
          </p:cNvPr>
          <p:cNvSpPr/>
          <p:nvPr/>
        </p:nvSpPr>
        <p:spPr>
          <a:xfrm>
            <a:off x="228600" y="3908530"/>
            <a:ext cx="6737350" cy="2436051"/>
          </a:xfrm>
          <a:prstGeom prst="rect">
            <a:avLst/>
          </a:prstGeom>
        </p:spPr>
        <p:txBody>
          <a:bodyPr wrap="square">
            <a:spAutoFit/>
          </a:bodyPr>
          <a:lstStyle/>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La BD de arquitectura abierta permite cruzar información con otras bases como las de los atlas de riesgo, los de mecánica de suelos, los de infraestructura, servicios, etcétera. Lo que la convierte en una herramienta de planeación y gestión urbana incluyendo la planeación y gestión social del riesgo. </a:t>
            </a:r>
          </a:p>
          <a:p>
            <a:pPr marR="69215" algn="just">
              <a:lnSpc>
                <a:spcPct val="115000"/>
              </a:lnSpc>
              <a:spcAft>
                <a:spcPts val="800"/>
              </a:spcAft>
            </a:pPr>
            <a:r>
              <a:rPr lang="es-MX" sz="1600" dirty="0">
                <a:latin typeface="Arial" panose="020B0604020202020204" pitchFamily="34" charset="0"/>
                <a:ea typeface="MS Mincho" panose="02020609040205080304" pitchFamily="49" charset="-128"/>
                <a:cs typeface="Times New Roman" panose="02020603050405020304" pitchFamily="18" charset="0"/>
              </a:rPr>
              <a:t>Palabras Clave: Maqueta virtual, resiliencias arquitectónicas, Vulnerabilidad urbana, levantamiento arquitectónico virtual, Indicadores de riesgo arquitectónico. </a:t>
            </a:r>
          </a:p>
        </p:txBody>
      </p:sp>
    </p:spTree>
    <p:extLst>
      <p:ext uri="{BB962C8B-B14F-4D97-AF65-F5344CB8AC3E}">
        <p14:creationId xmlns:p14="http://schemas.microsoft.com/office/powerpoint/2010/main" val="113698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42DE83D-FD67-4000-B2CB-0B38BD2BB0D0}"/>
              </a:ext>
            </a:extLst>
          </p:cNvPr>
          <p:cNvSpPr>
            <a:spLocks noGrp="1"/>
          </p:cNvSpPr>
          <p:nvPr>
            <p:ph idx="1"/>
          </p:nvPr>
        </p:nvSpPr>
        <p:spPr>
          <a:xfrm>
            <a:off x="299545" y="648187"/>
            <a:ext cx="5653565" cy="2110779"/>
          </a:xfrm>
        </p:spPr>
        <p:txBody>
          <a:bodyPr>
            <a:normAutofit/>
          </a:bodyPr>
          <a:lstStyle/>
          <a:p>
            <a:pPr marL="0" indent="0">
              <a:buNone/>
            </a:pPr>
            <a:r>
              <a:rPr lang="es-MX" sz="2000" b="1" dirty="0">
                <a:latin typeface="Century Gothic" panose="020B0502020202020204" pitchFamily="34" charset="0"/>
              </a:rPr>
              <a:t>Objetivo del proyecto </a:t>
            </a:r>
          </a:p>
          <a:p>
            <a:pPr marL="0" indent="0">
              <a:buNone/>
            </a:pPr>
            <a:r>
              <a:rPr lang="es-MX" sz="2000" dirty="0">
                <a:latin typeface="Century Gothic" panose="020B0502020202020204" pitchFamily="34" charset="0"/>
              </a:rPr>
              <a:t>Catalogar el estado de conservación del parque inmobiliario de ZMCM</a:t>
            </a:r>
          </a:p>
          <a:p>
            <a:pPr marL="0" indent="0">
              <a:buNone/>
            </a:pPr>
            <a:r>
              <a:rPr lang="es-MX" sz="2000" b="1" dirty="0">
                <a:latin typeface="Century Gothic" panose="020B0502020202020204" pitchFamily="34" charset="0"/>
              </a:rPr>
              <a:t>Zona de estudio</a:t>
            </a:r>
          </a:p>
          <a:p>
            <a:pPr marL="0" indent="0">
              <a:buNone/>
            </a:pPr>
            <a:r>
              <a:rPr lang="es-MX" sz="2000" dirty="0">
                <a:latin typeface="Century Gothic" panose="020B0502020202020204" pitchFamily="34" charset="0"/>
              </a:rPr>
              <a:t>16 municipios de la ZMCM </a:t>
            </a:r>
          </a:p>
          <a:p>
            <a:pPr marL="0" indent="0">
              <a:buNone/>
            </a:pPr>
            <a:endParaRPr lang="es-MX" sz="2000" b="1" dirty="0">
              <a:latin typeface="Century Gothic" panose="020B0502020202020204" pitchFamily="34" charset="0"/>
            </a:endParaRPr>
          </a:p>
        </p:txBody>
      </p:sp>
      <p:pic>
        <p:nvPicPr>
          <p:cNvPr id="18" name="Imagen 17" descr="Imagen que contiene texto, mapa&#10;&#10;Descripción generada con confianza muy alta">
            <a:extLst>
              <a:ext uri="{FF2B5EF4-FFF2-40B4-BE49-F238E27FC236}">
                <a16:creationId xmlns:a16="http://schemas.microsoft.com/office/drawing/2014/main" id="{AFE611EA-9E5D-4031-8322-A18D802E4ED6}"/>
              </a:ext>
            </a:extLst>
          </p:cNvPr>
          <p:cNvPicPr>
            <a:picLocks noChangeAspect="1"/>
          </p:cNvPicPr>
          <p:nvPr/>
        </p:nvPicPr>
        <p:blipFill rotWithShape="1">
          <a:blip r:embed="rId2">
            <a:extLst>
              <a:ext uri="{28A0092B-C50C-407E-A947-70E740481C1C}">
                <a14:useLocalDpi xmlns:a14="http://schemas.microsoft.com/office/drawing/2010/main" val="0"/>
              </a:ext>
            </a:extLst>
          </a:blip>
          <a:srcRect l="5844" t="5325" r="4209" b="20211"/>
          <a:stretch/>
        </p:blipFill>
        <p:spPr>
          <a:xfrm>
            <a:off x="6604001" y="0"/>
            <a:ext cx="5624308" cy="6843088"/>
          </a:xfrm>
          <a:prstGeom prst="rect">
            <a:avLst/>
          </a:prstGeom>
        </p:spPr>
      </p:pic>
      <p:pic>
        <p:nvPicPr>
          <p:cNvPr id="19" name="Imagen 18">
            <a:extLst>
              <a:ext uri="{FF2B5EF4-FFF2-40B4-BE49-F238E27FC236}">
                <a16:creationId xmlns:a16="http://schemas.microsoft.com/office/drawing/2014/main" id="{F632447E-A9B7-4179-A960-C8A860BE3A0C}"/>
              </a:ext>
            </a:extLst>
          </p:cNvPr>
          <p:cNvPicPr>
            <a:picLocks noChangeAspect="1"/>
          </p:cNvPicPr>
          <p:nvPr/>
        </p:nvPicPr>
        <p:blipFill>
          <a:blip r:embed="rId3"/>
          <a:stretch>
            <a:fillRect/>
          </a:stretch>
        </p:blipFill>
        <p:spPr>
          <a:xfrm>
            <a:off x="6604001" y="4975906"/>
            <a:ext cx="2253762" cy="1705430"/>
          </a:xfrm>
          <a:prstGeom prst="rect">
            <a:avLst/>
          </a:prstGeom>
        </p:spPr>
      </p:pic>
      <p:graphicFrame>
        <p:nvGraphicFramePr>
          <p:cNvPr id="24" name="Tabla 23">
            <a:extLst>
              <a:ext uri="{FF2B5EF4-FFF2-40B4-BE49-F238E27FC236}">
                <a16:creationId xmlns:a16="http://schemas.microsoft.com/office/drawing/2014/main" id="{CD89247A-B491-4F07-B497-6A619B2AA167}"/>
              </a:ext>
            </a:extLst>
          </p:cNvPr>
          <p:cNvGraphicFramePr>
            <a:graphicFrameLocks noGrp="1"/>
          </p:cNvGraphicFramePr>
          <p:nvPr>
            <p:extLst>
              <p:ext uri="{D42A27DB-BD31-4B8C-83A1-F6EECF244321}">
                <p14:modId xmlns:p14="http://schemas.microsoft.com/office/powerpoint/2010/main" val="4198725653"/>
              </p:ext>
            </p:extLst>
          </p:nvPr>
        </p:nvGraphicFramePr>
        <p:xfrm>
          <a:off x="522514" y="2955467"/>
          <a:ext cx="4747986" cy="3529965"/>
        </p:xfrm>
        <a:graphic>
          <a:graphicData uri="http://schemas.openxmlformats.org/drawingml/2006/table">
            <a:tbl>
              <a:tblPr>
                <a:tableStyleId>{21E4AEA4-8DFA-4A89-87EB-49C32662AFE0}</a:tableStyleId>
              </a:tblPr>
              <a:tblGrid>
                <a:gridCol w="1054132">
                  <a:extLst>
                    <a:ext uri="{9D8B030D-6E8A-4147-A177-3AD203B41FA5}">
                      <a16:colId xmlns:a16="http://schemas.microsoft.com/office/drawing/2014/main" val="1445590186"/>
                    </a:ext>
                  </a:extLst>
                </a:gridCol>
                <a:gridCol w="1357194">
                  <a:extLst>
                    <a:ext uri="{9D8B030D-6E8A-4147-A177-3AD203B41FA5}">
                      <a16:colId xmlns:a16="http://schemas.microsoft.com/office/drawing/2014/main" val="1646620309"/>
                    </a:ext>
                  </a:extLst>
                </a:gridCol>
                <a:gridCol w="2336660">
                  <a:extLst>
                    <a:ext uri="{9D8B030D-6E8A-4147-A177-3AD203B41FA5}">
                      <a16:colId xmlns:a16="http://schemas.microsoft.com/office/drawing/2014/main" val="1866051303"/>
                    </a:ext>
                  </a:extLst>
                </a:gridCol>
              </a:tblGrid>
              <a:tr h="190500">
                <a:tc>
                  <a:txBody>
                    <a:bodyPr/>
                    <a:lstStyle/>
                    <a:p>
                      <a:pPr algn="l" fontAlgn="b"/>
                      <a:r>
                        <a:rPr lang="es-MX" sz="1300" u="none" strike="noStrike" dirty="0">
                          <a:effectLst/>
                        </a:rPr>
                        <a:t>No. </a:t>
                      </a:r>
                      <a:endParaRPr lang="es-MX" sz="1300" b="0" i="0" u="none" strike="noStrike" dirty="0">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dirty="0">
                          <a:effectLst/>
                        </a:rPr>
                        <a:t>Entidades </a:t>
                      </a:r>
                      <a:endParaRPr lang="es-MX" sz="1300" b="0" i="0" u="none" strike="noStrike" dirty="0">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dirty="0">
                          <a:effectLst/>
                        </a:rPr>
                        <a:t>Municipios </a:t>
                      </a:r>
                      <a:endParaRPr lang="es-MX" sz="1300" b="0" i="0" u="none" strike="noStrike" dirty="0">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3337458733"/>
                  </a:ext>
                </a:extLst>
              </a:tr>
              <a:tr h="190500">
                <a:tc>
                  <a:txBody>
                    <a:bodyPr/>
                    <a:lstStyle/>
                    <a:p>
                      <a:pPr algn="l" fontAlgn="b"/>
                      <a:r>
                        <a:rPr lang="es-MX" sz="1300" u="none" strike="noStrike">
                          <a:effectLst/>
                        </a:rPr>
                        <a:t>1</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Distrito Federal</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Coyoacán</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1916993550"/>
                  </a:ext>
                </a:extLst>
              </a:tr>
              <a:tr h="190500">
                <a:tc>
                  <a:txBody>
                    <a:bodyPr/>
                    <a:lstStyle/>
                    <a:p>
                      <a:pPr algn="l" fontAlgn="b"/>
                      <a:r>
                        <a:rPr lang="es-MX" sz="1300" u="none" strike="noStrike">
                          <a:effectLst/>
                        </a:rPr>
                        <a:t>2</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Distrito Federal</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Gustavo A. Madero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2862119012"/>
                  </a:ext>
                </a:extLst>
              </a:tr>
              <a:tr h="190500">
                <a:tc>
                  <a:txBody>
                    <a:bodyPr/>
                    <a:lstStyle/>
                    <a:p>
                      <a:pPr algn="l" fontAlgn="b"/>
                      <a:r>
                        <a:rPr lang="es-MX" sz="1300" u="none" strike="noStrike">
                          <a:effectLst/>
                        </a:rPr>
                        <a:t>3</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Distrito Federal</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Iztapalapa</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591796917"/>
                  </a:ext>
                </a:extLst>
              </a:tr>
              <a:tr h="190500">
                <a:tc>
                  <a:txBody>
                    <a:bodyPr/>
                    <a:lstStyle/>
                    <a:p>
                      <a:pPr algn="l" fontAlgn="b"/>
                      <a:r>
                        <a:rPr lang="es-MX" sz="1300" u="none" strike="noStrike">
                          <a:effectLst/>
                        </a:rPr>
                        <a:t>4</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Distrito Federal</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Milpa Alta</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3286399615"/>
                  </a:ext>
                </a:extLst>
              </a:tr>
              <a:tr h="190500">
                <a:tc>
                  <a:txBody>
                    <a:bodyPr/>
                    <a:lstStyle/>
                    <a:p>
                      <a:pPr algn="l" fontAlgn="b"/>
                      <a:r>
                        <a:rPr lang="es-MX" sz="1300" u="none" strike="noStrike">
                          <a:effectLst/>
                        </a:rPr>
                        <a:t>5</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Distrito Federal</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Cuauhtémoc</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525919897"/>
                  </a:ext>
                </a:extLst>
              </a:tr>
              <a:tr h="190500">
                <a:tc>
                  <a:txBody>
                    <a:bodyPr/>
                    <a:lstStyle/>
                    <a:p>
                      <a:pPr algn="l" fontAlgn="b"/>
                      <a:r>
                        <a:rPr lang="es-MX" sz="1300" u="none" strike="noStrike">
                          <a:effectLst/>
                        </a:rPr>
                        <a:t>6</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Hidalgo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Pachuca de Soto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4008904622"/>
                  </a:ext>
                </a:extLst>
              </a:tr>
              <a:tr h="190500">
                <a:tc>
                  <a:txBody>
                    <a:bodyPr/>
                    <a:lstStyle/>
                    <a:p>
                      <a:pPr algn="l" fontAlgn="b"/>
                      <a:r>
                        <a:rPr lang="es-MX" sz="1300" u="none" strike="noStrike">
                          <a:effectLst/>
                        </a:rPr>
                        <a:t>7</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Hidalgo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Tula de Allende</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1324482612"/>
                  </a:ext>
                </a:extLst>
              </a:tr>
              <a:tr h="190500">
                <a:tc>
                  <a:txBody>
                    <a:bodyPr/>
                    <a:lstStyle/>
                    <a:p>
                      <a:pPr algn="l" fontAlgn="b"/>
                      <a:r>
                        <a:rPr lang="es-MX" sz="1300" u="none" strike="noStrike">
                          <a:effectLst/>
                        </a:rPr>
                        <a:t>8</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Amecameca</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2574026608"/>
                  </a:ext>
                </a:extLst>
              </a:tr>
              <a:tr h="190500">
                <a:tc>
                  <a:txBody>
                    <a:bodyPr/>
                    <a:lstStyle/>
                    <a:p>
                      <a:pPr algn="l" fontAlgn="b"/>
                      <a:r>
                        <a:rPr lang="es-MX" sz="1300" u="none" strike="noStrike">
                          <a:effectLst/>
                        </a:rPr>
                        <a:t>9</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Ecatepec de Morelos</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1899639048"/>
                  </a:ext>
                </a:extLst>
              </a:tr>
              <a:tr h="190500">
                <a:tc>
                  <a:txBody>
                    <a:bodyPr/>
                    <a:lstStyle/>
                    <a:p>
                      <a:pPr algn="l" fontAlgn="b"/>
                      <a:r>
                        <a:rPr lang="es-MX" sz="1300" u="none" strike="noStrike">
                          <a:effectLst/>
                        </a:rPr>
                        <a:t>10</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Huehuetoca</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388415168"/>
                  </a:ext>
                </a:extLst>
              </a:tr>
              <a:tr h="190500">
                <a:tc>
                  <a:txBody>
                    <a:bodyPr/>
                    <a:lstStyle/>
                    <a:p>
                      <a:pPr algn="l" fontAlgn="b"/>
                      <a:r>
                        <a:rPr lang="es-MX" sz="1300" u="none" strike="noStrike">
                          <a:effectLst/>
                        </a:rPr>
                        <a:t>11</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Naucalpan de Juárez</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829077844"/>
                  </a:ext>
                </a:extLst>
              </a:tr>
              <a:tr h="190500">
                <a:tc>
                  <a:txBody>
                    <a:bodyPr/>
                    <a:lstStyle/>
                    <a:p>
                      <a:pPr algn="l" fontAlgn="b"/>
                      <a:r>
                        <a:rPr lang="es-MX" sz="1300" u="none" strike="noStrike">
                          <a:effectLst/>
                        </a:rPr>
                        <a:t>12</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Nezahualcóyotl</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1180668241"/>
                  </a:ext>
                </a:extLst>
              </a:tr>
              <a:tr h="190500">
                <a:tc>
                  <a:txBody>
                    <a:bodyPr/>
                    <a:lstStyle/>
                    <a:p>
                      <a:pPr algn="l" fontAlgn="b"/>
                      <a:r>
                        <a:rPr lang="es-MX" sz="1300" u="none" strike="noStrike">
                          <a:effectLst/>
                        </a:rPr>
                        <a:t>13</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Texcoco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2183981327"/>
                  </a:ext>
                </a:extLst>
              </a:tr>
              <a:tr h="190500">
                <a:tc>
                  <a:txBody>
                    <a:bodyPr/>
                    <a:lstStyle/>
                    <a:p>
                      <a:pPr algn="l" fontAlgn="b"/>
                      <a:r>
                        <a:rPr lang="es-MX" sz="1300" u="none" strike="noStrike">
                          <a:effectLst/>
                        </a:rPr>
                        <a:t>14</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Zumpango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2234925219"/>
                  </a:ext>
                </a:extLst>
              </a:tr>
              <a:tr h="190500">
                <a:tc>
                  <a:txBody>
                    <a:bodyPr/>
                    <a:lstStyle/>
                    <a:p>
                      <a:pPr algn="l" fontAlgn="b"/>
                      <a:r>
                        <a:rPr lang="es-MX" sz="1300" u="none" strike="noStrike">
                          <a:effectLst/>
                        </a:rPr>
                        <a:t>15</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Cuautitlán Izcalli</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1757302645"/>
                  </a:ext>
                </a:extLst>
              </a:tr>
              <a:tr h="190500">
                <a:tc>
                  <a:txBody>
                    <a:bodyPr/>
                    <a:lstStyle/>
                    <a:p>
                      <a:pPr algn="l" fontAlgn="b"/>
                      <a:r>
                        <a:rPr lang="es-MX" sz="1300" u="none" strike="noStrike">
                          <a:effectLst/>
                        </a:rPr>
                        <a:t>16</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a:effectLst/>
                        </a:rPr>
                        <a:t>México</a:t>
                      </a:r>
                      <a:endParaRPr lang="es-MX" sz="1300" b="0" i="0" u="none" strike="noStrike">
                        <a:solidFill>
                          <a:srgbClr val="000000"/>
                        </a:solidFill>
                        <a:effectLst/>
                        <a:latin typeface="Calibri" panose="020F0502020204030204" pitchFamily="34" charset="0"/>
                      </a:endParaRPr>
                    </a:p>
                  </a:txBody>
                  <a:tcPr marL="9525" marR="9525" marT="9525" marB="0" anchor="b">
                    <a:solidFill>
                      <a:srgbClr val="E8BED2"/>
                    </a:solidFill>
                  </a:tcPr>
                </a:tc>
                <a:tc>
                  <a:txBody>
                    <a:bodyPr/>
                    <a:lstStyle/>
                    <a:p>
                      <a:pPr algn="l" fontAlgn="b"/>
                      <a:r>
                        <a:rPr lang="es-MX" sz="1300" u="none" strike="noStrike" dirty="0">
                          <a:effectLst/>
                        </a:rPr>
                        <a:t>Valle de Chalco Solidaridad</a:t>
                      </a:r>
                      <a:endParaRPr lang="es-MX" sz="1300" b="0" i="0" u="none" strike="noStrike" dirty="0">
                        <a:solidFill>
                          <a:srgbClr val="000000"/>
                        </a:solidFill>
                        <a:effectLst/>
                        <a:latin typeface="Calibri" panose="020F0502020204030204" pitchFamily="34" charset="0"/>
                      </a:endParaRPr>
                    </a:p>
                  </a:txBody>
                  <a:tcPr marL="9525" marR="9525" marT="9525" marB="0" anchor="b">
                    <a:solidFill>
                      <a:srgbClr val="E8BED2"/>
                    </a:solidFill>
                  </a:tcPr>
                </a:tc>
                <a:extLst>
                  <a:ext uri="{0D108BD9-81ED-4DB2-BD59-A6C34878D82A}">
                    <a16:rowId xmlns:a16="http://schemas.microsoft.com/office/drawing/2014/main" val="240303147"/>
                  </a:ext>
                </a:extLst>
              </a:tr>
            </a:tbl>
          </a:graphicData>
        </a:graphic>
      </p:graphicFrame>
      <p:sp>
        <p:nvSpPr>
          <p:cNvPr id="27" name="Título 1">
            <a:extLst>
              <a:ext uri="{FF2B5EF4-FFF2-40B4-BE49-F238E27FC236}">
                <a16:creationId xmlns:a16="http://schemas.microsoft.com/office/drawing/2014/main" id="{438A6209-FA5C-4B5C-948D-DB3AA99C4337}"/>
              </a:ext>
            </a:extLst>
          </p:cNvPr>
          <p:cNvSpPr>
            <a:spLocks noGrp="1"/>
          </p:cNvSpPr>
          <p:nvPr>
            <p:ph type="title"/>
          </p:nvPr>
        </p:nvSpPr>
        <p:spPr>
          <a:xfrm>
            <a:off x="60932" y="56774"/>
            <a:ext cx="7938655" cy="591413"/>
          </a:xfrm>
        </p:spPr>
        <p:txBody>
          <a:bodyPr>
            <a:normAutofit/>
          </a:bodyPr>
          <a:lstStyle/>
          <a:p>
            <a:r>
              <a:rPr lang="es-MX" sz="3000" b="1" dirty="0">
                <a:latin typeface="Century Gothic" panose="020B0502020202020204" pitchFamily="34" charset="0"/>
              </a:rPr>
              <a:t>Zona de Estudio </a:t>
            </a:r>
            <a:r>
              <a:rPr lang="es-MX" sz="3000" b="1" dirty="0">
                <a:solidFill>
                  <a:schemeClr val="bg1">
                    <a:lumMod val="50000"/>
                  </a:schemeClr>
                </a:solidFill>
                <a:latin typeface="Century Gothic" panose="020B0502020202020204" pitchFamily="34" charset="0"/>
              </a:rPr>
              <a:t>- ZMCM </a:t>
            </a:r>
          </a:p>
        </p:txBody>
      </p:sp>
      <p:sp>
        <p:nvSpPr>
          <p:cNvPr id="2" name="Rectángulo 1"/>
          <p:cNvSpPr/>
          <p:nvPr/>
        </p:nvSpPr>
        <p:spPr>
          <a:xfrm>
            <a:off x="0" y="6473756"/>
            <a:ext cx="2050561" cy="369332"/>
          </a:xfrm>
          <a:prstGeom prst="rect">
            <a:avLst/>
          </a:prstGeom>
        </p:spPr>
        <p:txBody>
          <a:bodyPr wrap="none">
            <a:spAutoFit/>
          </a:bodyPr>
          <a:lstStyle/>
          <a:p>
            <a:r>
              <a:rPr lang="es-MX" dirty="0">
                <a:latin typeface="Century Gothic" panose="020B0502020202020204" pitchFamily="34" charset="0"/>
              </a:rPr>
              <a:t>PAPIIT 000000000</a:t>
            </a:r>
          </a:p>
        </p:txBody>
      </p:sp>
    </p:spTree>
    <p:extLst>
      <p:ext uri="{BB962C8B-B14F-4D97-AF65-F5344CB8AC3E}">
        <p14:creationId xmlns:p14="http://schemas.microsoft.com/office/powerpoint/2010/main" val="3126457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B7DA4-91D1-407C-A651-135560A99675}"/>
              </a:ext>
            </a:extLst>
          </p:cNvPr>
          <p:cNvSpPr>
            <a:spLocks noGrp="1"/>
          </p:cNvSpPr>
          <p:nvPr>
            <p:ph type="title"/>
          </p:nvPr>
        </p:nvSpPr>
        <p:spPr>
          <a:xfrm>
            <a:off x="60932" y="56774"/>
            <a:ext cx="7938655" cy="591413"/>
          </a:xfrm>
        </p:spPr>
        <p:txBody>
          <a:bodyPr>
            <a:normAutofit/>
          </a:bodyPr>
          <a:lstStyle/>
          <a:p>
            <a:r>
              <a:rPr lang="es-MX" sz="3000" b="1" dirty="0">
                <a:latin typeface="Century Gothic" panose="020B0502020202020204" pitchFamily="34" charset="0"/>
              </a:rPr>
              <a:t>Elaboración</a:t>
            </a:r>
            <a:r>
              <a:rPr lang="es-MX" sz="3000" b="1" dirty="0">
                <a:solidFill>
                  <a:schemeClr val="bg1">
                    <a:lumMod val="50000"/>
                  </a:schemeClr>
                </a:solidFill>
                <a:latin typeface="Century Gothic" panose="020B0502020202020204" pitchFamily="34" charset="0"/>
              </a:rPr>
              <a:t> de indicadores </a:t>
            </a:r>
          </a:p>
        </p:txBody>
      </p:sp>
      <p:graphicFrame>
        <p:nvGraphicFramePr>
          <p:cNvPr id="4" name="Tabla 3">
            <a:extLst>
              <a:ext uri="{FF2B5EF4-FFF2-40B4-BE49-F238E27FC236}">
                <a16:creationId xmlns:a16="http://schemas.microsoft.com/office/drawing/2014/main" id="{0E0558B9-8275-426E-B8A0-67FBE5D74D1B}"/>
              </a:ext>
            </a:extLst>
          </p:cNvPr>
          <p:cNvGraphicFramePr>
            <a:graphicFrameLocks noGrp="1"/>
          </p:cNvGraphicFramePr>
          <p:nvPr>
            <p:extLst>
              <p:ext uri="{D42A27DB-BD31-4B8C-83A1-F6EECF244321}">
                <p14:modId xmlns:p14="http://schemas.microsoft.com/office/powerpoint/2010/main" val="2508970340"/>
              </p:ext>
            </p:extLst>
          </p:nvPr>
        </p:nvGraphicFramePr>
        <p:xfrm>
          <a:off x="276514" y="2476500"/>
          <a:ext cx="1968500" cy="1905000"/>
        </p:xfrm>
        <a:graphic>
          <a:graphicData uri="http://schemas.openxmlformats.org/drawingml/2006/table">
            <a:tbl>
              <a:tblPr/>
              <a:tblGrid>
                <a:gridCol w="1588114">
                  <a:extLst>
                    <a:ext uri="{9D8B030D-6E8A-4147-A177-3AD203B41FA5}">
                      <a16:colId xmlns:a16="http://schemas.microsoft.com/office/drawing/2014/main" val="3586544641"/>
                    </a:ext>
                  </a:extLst>
                </a:gridCol>
                <a:gridCol w="380386">
                  <a:extLst>
                    <a:ext uri="{9D8B030D-6E8A-4147-A177-3AD203B41FA5}">
                      <a16:colId xmlns:a16="http://schemas.microsoft.com/office/drawing/2014/main" val="2561908867"/>
                    </a:ext>
                  </a:extLst>
                </a:gridCol>
              </a:tblGrid>
              <a:tr h="190500">
                <a:tc gridSpan="2">
                  <a:txBody>
                    <a:bodyPr/>
                    <a:lstStyle/>
                    <a:p>
                      <a:pPr algn="ctr" fontAlgn="ctr"/>
                      <a:r>
                        <a:rPr lang="es-MX" sz="1100" b="1" i="0" u="none" strike="noStrike">
                          <a:solidFill>
                            <a:srgbClr val="000000"/>
                          </a:solidFill>
                          <a:effectLst/>
                          <a:latin typeface="Calibri" panose="020F0502020204030204" pitchFamily="34" charset="0"/>
                        </a:rPr>
                        <a:t>ANTECEDENTES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MX"/>
                    </a:p>
                  </a:txBody>
                  <a:tcPr/>
                </a:tc>
                <a:extLst>
                  <a:ext uri="{0D108BD9-81ED-4DB2-BD59-A6C34878D82A}">
                    <a16:rowId xmlns:a16="http://schemas.microsoft.com/office/drawing/2014/main" val="4003834484"/>
                  </a:ext>
                </a:extLst>
              </a:tr>
              <a:tr h="190500">
                <a:tc>
                  <a:txBody>
                    <a:bodyPr/>
                    <a:lstStyle/>
                    <a:p>
                      <a:pPr algn="ctr" fontAlgn="ctr"/>
                      <a:r>
                        <a:rPr lang="es-MX" sz="1100" b="1" i="0" u="none" strike="noStrike">
                          <a:solidFill>
                            <a:srgbClr val="000000"/>
                          </a:solidFill>
                          <a:effectLst/>
                          <a:latin typeface="Calibri" panose="020F0502020204030204" pitchFamily="34" charset="0"/>
                        </a:rPr>
                        <a:t>Rango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107777"/>
                  </a:ext>
                </a:extLst>
              </a:tr>
              <a:tr h="190500">
                <a:tc>
                  <a:txBody>
                    <a:bodyPr/>
                    <a:lstStyle/>
                    <a:p>
                      <a:pPr algn="l" fontAlgn="ctr"/>
                      <a:r>
                        <a:rPr lang="es-MX" sz="1100" b="0" i="0" u="none" strike="noStrike">
                          <a:solidFill>
                            <a:srgbClr val="000000"/>
                          </a:solidFill>
                          <a:effectLst/>
                          <a:latin typeface="Calibri" panose="020F0502020204030204" pitchFamily="34" charset="0"/>
                        </a:rPr>
                        <a:t>2011 - 2020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49832"/>
                  </a:ext>
                </a:extLst>
              </a:tr>
              <a:tr h="190500">
                <a:tc>
                  <a:txBody>
                    <a:bodyPr/>
                    <a:lstStyle/>
                    <a:p>
                      <a:pPr algn="l" fontAlgn="ctr"/>
                      <a:r>
                        <a:rPr lang="es-MX" sz="1100" b="0" i="0" u="none" strike="noStrike">
                          <a:solidFill>
                            <a:srgbClr val="000000"/>
                          </a:solidFill>
                          <a:effectLst/>
                          <a:latin typeface="Calibri" panose="020F0502020204030204" pitchFamily="34" charset="0"/>
                        </a:rPr>
                        <a:t>2001 - 2010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483852"/>
                  </a:ext>
                </a:extLst>
              </a:tr>
              <a:tr h="190500">
                <a:tc>
                  <a:txBody>
                    <a:bodyPr/>
                    <a:lstStyle/>
                    <a:p>
                      <a:pPr algn="l" fontAlgn="ctr"/>
                      <a:r>
                        <a:rPr lang="es-MX" sz="1100" b="0" i="0" u="none" strike="noStrike">
                          <a:solidFill>
                            <a:srgbClr val="000000"/>
                          </a:solidFill>
                          <a:effectLst/>
                          <a:latin typeface="Calibri" panose="020F0502020204030204" pitchFamily="34" charset="0"/>
                        </a:rPr>
                        <a:t>1991 - 2000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908058"/>
                  </a:ext>
                </a:extLst>
              </a:tr>
              <a:tr h="190500">
                <a:tc>
                  <a:txBody>
                    <a:bodyPr/>
                    <a:lstStyle/>
                    <a:p>
                      <a:pPr algn="l" fontAlgn="ctr"/>
                      <a:r>
                        <a:rPr lang="es-MX" sz="1100" b="0" i="0" u="none" strike="noStrike">
                          <a:solidFill>
                            <a:srgbClr val="000000"/>
                          </a:solidFill>
                          <a:effectLst/>
                          <a:latin typeface="Calibri" panose="020F0502020204030204" pitchFamily="34" charset="0"/>
                        </a:rPr>
                        <a:t>1981 - 1990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349050"/>
                  </a:ext>
                </a:extLst>
              </a:tr>
              <a:tr h="190500">
                <a:tc>
                  <a:txBody>
                    <a:bodyPr/>
                    <a:lstStyle/>
                    <a:p>
                      <a:pPr algn="l" fontAlgn="ctr"/>
                      <a:r>
                        <a:rPr lang="es-MX" sz="1100" b="0" i="0" u="none" strike="noStrike">
                          <a:solidFill>
                            <a:srgbClr val="000000"/>
                          </a:solidFill>
                          <a:effectLst/>
                          <a:latin typeface="Calibri" panose="020F0502020204030204" pitchFamily="34" charset="0"/>
                        </a:rPr>
                        <a:t>1971 - 1980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015797"/>
                  </a:ext>
                </a:extLst>
              </a:tr>
              <a:tr h="190500">
                <a:tc>
                  <a:txBody>
                    <a:bodyPr/>
                    <a:lstStyle/>
                    <a:p>
                      <a:pPr algn="l" fontAlgn="ctr"/>
                      <a:r>
                        <a:rPr lang="es-MX" sz="1100" b="0" i="0" u="none" strike="noStrike">
                          <a:solidFill>
                            <a:srgbClr val="000000"/>
                          </a:solidFill>
                          <a:effectLst/>
                          <a:latin typeface="Calibri" panose="020F0502020204030204" pitchFamily="34" charset="0"/>
                        </a:rPr>
                        <a:t>1961 - 1970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553247"/>
                  </a:ext>
                </a:extLst>
              </a:tr>
              <a:tr h="190500">
                <a:tc>
                  <a:txBody>
                    <a:bodyPr/>
                    <a:lstStyle/>
                    <a:p>
                      <a:pPr algn="l" fontAlgn="ctr"/>
                      <a:r>
                        <a:rPr lang="es-MX" sz="1100" b="0" i="0" u="none" strike="noStrike">
                          <a:solidFill>
                            <a:srgbClr val="000000"/>
                          </a:solidFill>
                          <a:effectLst/>
                          <a:latin typeface="Calibri" panose="020F0502020204030204" pitchFamily="34" charset="0"/>
                        </a:rPr>
                        <a:t>1951 - 1960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907037"/>
                  </a:ext>
                </a:extLst>
              </a:tr>
              <a:tr h="190500">
                <a:tc>
                  <a:txBody>
                    <a:bodyPr/>
                    <a:lstStyle/>
                    <a:p>
                      <a:pPr algn="l" fontAlgn="ctr"/>
                      <a:r>
                        <a:rPr lang="pt-BR" sz="1100" b="0" i="0" u="none" strike="noStrike">
                          <a:solidFill>
                            <a:srgbClr val="000000"/>
                          </a:solidFill>
                          <a:effectLst/>
                          <a:latin typeface="Calibri" panose="020F0502020204030204" pitchFamily="34" charset="0"/>
                        </a:rPr>
                        <a:t>Igual o anteriores a 1950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131123"/>
                  </a:ext>
                </a:extLst>
              </a:tr>
            </a:tbl>
          </a:graphicData>
        </a:graphic>
      </p:graphicFrame>
      <p:graphicFrame>
        <p:nvGraphicFramePr>
          <p:cNvPr id="5" name="Tabla 4">
            <a:extLst>
              <a:ext uri="{FF2B5EF4-FFF2-40B4-BE49-F238E27FC236}">
                <a16:creationId xmlns:a16="http://schemas.microsoft.com/office/drawing/2014/main" id="{79AD96A6-8B57-47D3-9A9F-A5003B5631F6}"/>
              </a:ext>
            </a:extLst>
          </p:cNvPr>
          <p:cNvGraphicFramePr>
            <a:graphicFrameLocks noGrp="1"/>
          </p:cNvGraphicFramePr>
          <p:nvPr>
            <p:extLst>
              <p:ext uri="{D42A27DB-BD31-4B8C-83A1-F6EECF244321}">
                <p14:modId xmlns:p14="http://schemas.microsoft.com/office/powerpoint/2010/main" val="2208923950"/>
              </p:ext>
            </p:extLst>
          </p:nvPr>
        </p:nvGraphicFramePr>
        <p:xfrm>
          <a:off x="2498725" y="2476500"/>
          <a:ext cx="1701800" cy="1524000"/>
        </p:xfrm>
        <a:graphic>
          <a:graphicData uri="http://schemas.openxmlformats.org/drawingml/2006/table">
            <a:tbl>
              <a:tblPr/>
              <a:tblGrid>
                <a:gridCol w="1321509">
                  <a:extLst>
                    <a:ext uri="{9D8B030D-6E8A-4147-A177-3AD203B41FA5}">
                      <a16:colId xmlns:a16="http://schemas.microsoft.com/office/drawing/2014/main" val="2212302138"/>
                    </a:ext>
                  </a:extLst>
                </a:gridCol>
                <a:gridCol w="380291">
                  <a:extLst>
                    <a:ext uri="{9D8B030D-6E8A-4147-A177-3AD203B41FA5}">
                      <a16:colId xmlns:a16="http://schemas.microsoft.com/office/drawing/2014/main" val="922450695"/>
                    </a:ext>
                  </a:extLst>
                </a:gridCol>
              </a:tblGrid>
              <a:tr h="190500">
                <a:tc gridSpan="2">
                  <a:txBody>
                    <a:bodyPr/>
                    <a:lstStyle/>
                    <a:p>
                      <a:pPr algn="ctr" fontAlgn="ctr"/>
                      <a:r>
                        <a:rPr lang="es-MX" sz="1100" b="1" i="0" u="none" strike="noStrike">
                          <a:solidFill>
                            <a:srgbClr val="000000"/>
                          </a:solidFill>
                          <a:effectLst/>
                          <a:latin typeface="Calibri" panose="020F0502020204030204" pitchFamily="34" charset="0"/>
                        </a:rPr>
                        <a:t>USO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MX"/>
                    </a:p>
                  </a:txBody>
                  <a:tcPr/>
                </a:tc>
                <a:extLst>
                  <a:ext uri="{0D108BD9-81ED-4DB2-BD59-A6C34878D82A}">
                    <a16:rowId xmlns:a16="http://schemas.microsoft.com/office/drawing/2014/main" val="2211162721"/>
                  </a:ext>
                </a:extLst>
              </a:tr>
              <a:tr h="190500">
                <a:tc>
                  <a:txBody>
                    <a:bodyPr/>
                    <a:lstStyle/>
                    <a:p>
                      <a:pPr algn="ctr" fontAlgn="ctr"/>
                      <a:r>
                        <a:rPr lang="es-MX" sz="1100" b="1" i="0" u="none" strike="noStrike">
                          <a:solidFill>
                            <a:srgbClr val="000000"/>
                          </a:solidFill>
                          <a:effectLst/>
                          <a:latin typeface="Calibri" panose="020F0502020204030204" pitchFamily="34" charset="0"/>
                        </a:rPr>
                        <a:t>Clasificación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289905"/>
                  </a:ext>
                </a:extLst>
              </a:tr>
              <a:tr h="190500">
                <a:tc>
                  <a:txBody>
                    <a:bodyPr/>
                    <a:lstStyle/>
                    <a:p>
                      <a:pPr algn="l" fontAlgn="ctr"/>
                      <a:r>
                        <a:rPr lang="es-MX" sz="1100" b="0" i="0" u="none" strike="noStrike">
                          <a:solidFill>
                            <a:srgbClr val="000000"/>
                          </a:solidFill>
                          <a:effectLst/>
                          <a:latin typeface="Calibri" panose="020F0502020204030204" pitchFamily="34" charset="0"/>
                        </a:rPr>
                        <a:t>Vivienda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577388"/>
                  </a:ext>
                </a:extLst>
              </a:tr>
              <a:tr h="190500">
                <a:tc>
                  <a:txBody>
                    <a:bodyPr/>
                    <a:lstStyle/>
                    <a:p>
                      <a:pPr algn="l" fontAlgn="ctr"/>
                      <a:r>
                        <a:rPr lang="es-MX" sz="1100" b="0" i="0" u="none" strike="noStrike">
                          <a:solidFill>
                            <a:srgbClr val="000000"/>
                          </a:solidFill>
                          <a:effectLst/>
                          <a:latin typeface="Calibri" panose="020F0502020204030204" pitchFamily="34" charset="0"/>
                        </a:rPr>
                        <a:t>Vivienda/Comercio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396988"/>
                  </a:ext>
                </a:extLst>
              </a:tr>
              <a:tr h="190500">
                <a:tc>
                  <a:txBody>
                    <a:bodyPr/>
                    <a:lstStyle/>
                    <a:p>
                      <a:pPr algn="l" fontAlgn="ctr"/>
                      <a:r>
                        <a:rPr lang="es-MX" sz="1100" b="0" i="0" u="none" strike="noStrike">
                          <a:solidFill>
                            <a:srgbClr val="000000"/>
                          </a:solidFill>
                          <a:effectLst/>
                          <a:latin typeface="Calibri" panose="020F0502020204030204" pitchFamily="34" charset="0"/>
                        </a:rPr>
                        <a:t>Vivienda/Oficina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243264"/>
                  </a:ext>
                </a:extLst>
              </a:tr>
              <a:tr h="190500">
                <a:tc>
                  <a:txBody>
                    <a:bodyPr/>
                    <a:lstStyle/>
                    <a:p>
                      <a:pPr algn="l" fontAlgn="ctr"/>
                      <a:r>
                        <a:rPr lang="es-MX" sz="1100" b="0" i="0" u="none" strike="noStrike">
                          <a:solidFill>
                            <a:srgbClr val="000000"/>
                          </a:solidFill>
                          <a:effectLst/>
                          <a:latin typeface="Calibri" panose="020F0502020204030204" pitchFamily="34" charset="0"/>
                        </a:rPr>
                        <a:t>Vivienda/Industria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150468"/>
                  </a:ext>
                </a:extLst>
              </a:tr>
              <a:tr h="190500">
                <a:tc>
                  <a:txBody>
                    <a:bodyPr/>
                    <a:lstStyle/>
                    <a:p>
                      <a:pPr algn="l" fontAlgn="ctr"/>
                      <a:r>
                        <a:rPr lang="es-MX" sz="1100" b="0" i="0" u="none" strike="noStrike">
                          <a:solidFill>
                            <a:srgbClr val="000000"/>
                          </a:solidFill>
                          <a:effectLst/>
                          <a:latin typeface="Calibri" panose="020F0502020204030204" pitchFamily="34" charset="0"/>
                        </a:rPr>
                        <a:t>Vivienda/Bodegas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3051861"/>
                  </a:ext>
                </a:extLst>
              </a:tr>
              <a:tr h="190500">
                <a:tc>
                  <a:txBody>
                    <a:bodyPr/>
                    <a:lstStyle/>
                    <a:p>
                      <a:pPr algn="l" fontAlgn="ctr"/>
                      <a:r>
                        <a:rPr lang="es-MX" sz="1100" b="0" i="0" u="none" strike="noStrike">
                          <a:solidFill>
                            <a:srgbClr val="000000"/>
                          </a:solidFill>
                          <a:effectLst/>
                          <a:latin typeface="Calibri" panose="020F0502020204030204" pitchFamily="34" charset="0"/>
                        </a:rPr>
                        <a:t>Vivienda/ Otro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698822"/>
                  </a:ext>
                </a:extLst>
              </a:tr>
            </a:tbl>
          </a:graphicData>
        </a:graphic>
      </p:graphicFrame>
      <p:graphicFrame>
        <p:nvGraphicFramePr>
          <p:cNvPr id="6" name="Tabla 5">
            <a:extLst>
              <a:ext uri="{FF2B5EF4-FFF2-40B4-BE49-F238E27FC236}">
                <a16:creationId xmlns:a16="http://schemas.microsoft.com/office/drawing/2014/main" id="{DB544C5E-A3D9-4F03-9D3F-D5449C7641AA}"/>
              </a:ext>
            </a:extLst>
          </p:cNvPr>
          <p:cNvGraphicFramePr>
            <a:graphicFrameLocks noGrp="1"/>
          </p:cNvGraphicFramePr>
          <p:nvPr>
            <p:extLst>
              <p:ext uri="{D42A27DB-BD31-4B8C-83A1-F6EECF244321}">
                <p14:modId xmlns:p14="http://schemas.microsoft.com/office/powerpoint/2010/main" val="3457888712"/>
              </p:ext>
            </p:extLst>
          </p:nvPr>
        </p:nvGraphicFramePr>
        <p:xfrm>
          <a:off x="4454236" y="2455718"/>
          <a:ext cx="2286000" cy="952500"/>
        </p:xfrm>
        <a:graphic>
          <a:graphicData uri="http://schemas.openxmlformats.org/drawingml/2006/table">
            <a:tbl>
              <a:tblPr/>
              <a:tblGrid>
                <a:gridCol w="1539941">
                  <a:extLst>
                    <a:ext uri="{9D8B030D-6E8A-4147-A177-3AD203B41FA5}">
                      <a16:colId xmlns:a16="http://schemas.microsoft.com/office/drawing/2014/main" val="3808236409"/>
                    </a:ext>
                  </a:extLst>
                </a:gridCol>
                <a:gridCol w="746059">
                  <a:extLst>
                    <a:ext uri="{9D8B030D-6E8A-4147-A177-3AD203B41FA5}">
                      <a16:colId xmlns:a16="http://schemas.microsoft.com/office/drawing/2014/main" val="942739811"/>
                    </a:ext>
                  </a:extLst>
                </a:gridCol>
              </a:tblGrid>
              <a:tr h="190500">
                <a:tc gridSpan="2">
                  <a:txBody>
                    <a:bodyPr/>
                    <a:lstStyle/>
                    <a:p>
                      <a:pPr algn="ctr" fontAlgn="ctr"/>
                      <a:r>
                        <a:rPr lang="es-MX" sz="1100" b="1" i="0" u="none" strike="noStrike">
                          <a:solidFill>
                            <a:srgbClr val="000000"/>
                          </a:solidFill>
                          <a:effectLst/>
                          <a:latin typeface="Calibri" panose="020F0502020204030204" pitchFamily="34" charset="0"/>
                        </a:rPr>
                        <a:t>PROCESO CONSTRUCTIVO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s-MX"/>
                    </a:p>
                  </a:txBody>
                  <a:tcPr/>
                </a:tc>
                <a:extLst>
                  <a:ext uri="{0D108BD9-81ED-4DB2-BD59-A6C34878D82A}">
                    <a16:rowId xmlns:a16="http://schemas.microsoft.com/office/drawing/2014/main" val="3431735820"/>
                  </a:ext>
                </a:extLst>
              </a:tr>
              <a:tr h="190500">
                <a:tc>
                  <a:txBody>
                    <a:bodyPr/>
                    <a:lstStyle/>
                    <a:p>
                      <a:pPr algn="ctr" fontAlgn="ctr"/>
                      <a:r>
                        <a:rPr lang="es-MX" sz="1100" b="1" i="0" u="none" strike="noStrike">
                          <a:solidFill>
                            <a:srgbClr val="000000"/>
                          </a:solidFill>
                          <a:effectLst/>
                          <a:latin typeface="Calibri" panose="020F0502020204030204" pitchFamily="34" charset="0"/>
                        </a:rPr>
                        <a:t>Clasificación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196467"/>
                  </a:ext>
                </a:extLst>
              </a:tr>
              <a:tr h="190500">
                <a:tc>
                  <a:txBody>
                    <a:bodyPr/>
                    <a:lstStyle/>
                    <a:p>
                      <a:pPr algn="l" fontAlgn="ctr"/>
                      <a:r>
                        <a:rPr lang="es-MX" sz="1100" b="0" i="0" u="none" strike="noStrike">
                          <a:solidFill>
                            <a:srgbClr val="000000"/>
                          </a:solidFill>
                          <a:effectLst/>
                          <a:latin typeface="Calibri" panose="020F0502020204030204" pitchFamily="34" charset="0"/>
                        </a:rPr>
                        <a:t>Autoconstrucción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20117"/>
                  </a:ext>
                </a:extLst>
              </a:tr>
              <a:tr h="190500">
                <a:tc>
                  <a:txBody>
                    <a:bodyPr/>
                    <a:lstStyle/>
                    <a:p>
                      <a:pPr algn="l" fontAlgn="ctr"/>
                      <a:r>
                        <a:rPr lang="es-MX" sz="1100" b="0" i="0" u="none" strike="noStrike">
                          <a:solidFill>
                            <a:srgbClr val="000000"/>
                          </a:solidFill>
                          <a:effectLst/>
                          <a:latin typeface="Calibri" panose="020F0502020204030204" pitchFamily="34" charset="0"/>
                        </a:rPr>
                        <a:t>Construcción/Proyecto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644005"/>
                  </a:ext>
                </a:extLst>
              </a:tr>
              <a:tr h="190500">
                <a:tc>
                  <a:txBody>
                    <a:bodyPr/>
                    <a:lstStyle/>
                    <a:p>
                      <a:pPr algn="l" fontAlgn="ctr"/>
                      <a:r>
                        <a:rPr lang="es-MX" sz="1100" b="0" i="0" u="none" strike="noStrike">
                          <a:solidFill>
                            <a:srgbClr val="000000"/>
                          </a:solidFill>
                          <a:effectLst/>
                          <a:latin typeface="Calibri" panose="020F0502020204030204" pitchFamily="34" charset="0"/>
                        </a:rPr>
                        <a:t>Mixto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562669"/>
                  </a:ext>
                </a:extLst>
              </a:tr>
            </a:tbl>
          </a:graphicData>
        </a:graphic>
      </p:graphicFrame>
      <p:graphicFrame>
        <p:nvGraphicFramePr>
          <p:cNvPr id="7" name="Tabla 6">
            <a:extLst>
              <a:ext uri="{FF2B5EF4-FFF2-40B4-BE49-F238E27FC236}">
                <a16:creationId xmlns:a16="http://schemas.microsoft.com/office/drawing/2014/main" id="{C0CA6EF4-6FEB-43D1-932C-1932795F3402}"/>
              </a:ext>
            </a:extLst>
          </p:cNvPr>
          <p:cNvGraphicFramePr>
            <a:graphicFrameLocks noGrp="1"/>
          </p:cNvGraphicFramePr>
          <p:nvPr>
            <p:extLst>
              <p:ext uri="{D42A27DB-BD31-4B8C-83A1-F6EECF244321}">
                <p14:modId xmlns:p14="http://schemas.microsoft.com/office/powerpoint/2010/main" val="4134478969"/>
              </p:ext>
            </p:extLst>
          </p:nvPr>
        </p:nvGraphicFramePr>
        <p:xfrm>
          <a:off x="276514" y="4686589"/>
          <a:ext cx="1587500" cy="1714500"/>
        </p:xfrm>
        <a:graphic>
          <a:graphicData uri="http://schemas.openxmlformats.org/drawingml/2006/table">
            <a:tbl>
              <a:tblPr/>
              <a:tblGrid>
                <a:gridCol w="1204970">
                  <a:extLst>
                    <a:ext uri="{9D8B030D-6E8A-4147-A177-3AD203B41FA5}">
                      <a16:colId xmlns:a16="http://schemas.microsoft.com/office/drawing/2014/main" val="4052804203"/>
                    </a:ext>
                  </a:extLst>
                </a:gridCol>
                <a:gridCol w="382530">
                  <a:extLst>
                    <a:ext uri="{9D8B030D-6E8A-4147-A177-3AD203B41FA5}">
                      <a16:colId xmlns:a16="http://schemas.microsoft.com/office/drawing/2014/main" val="3323247530"/>
                    </a:ext>
                  </a:extLst>
                </a:gridCol>
              </a:tblGrid>
              <a:tr h="190500">
                <a:tc gridSpan="2">
                  <a:txBody>
                    <a:bodyPr/>
                    <a:lstStyle/>
                    <a:p>
                      <a:pPr algn="ctr" fontAlgn="ctr"/>
                      <a:r>
                        <a:rPr lang="es-MX" sz="1100" b="1" i="0" u="none" strike="noStrike">
                          <a:solidFill>
                            <a:srgbClr val="000000"/>
                          </a:solidFill>
                          <a:effectLst/>
                          <a:latin typeface="Calibri" panose="020F0502020204030204" pitchFamily="34" charset="0"/>
                        </a:rPr>
                        <a:t>NIVELES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C9FF"/>
                    </a:solidFill>
                  </a:tcPr>
                </a:tc>
                <a:tc hMerge="1">
                  <a:txBody>
                    <a:bodyPr/>
                    <a:lstStyle/>
                    <a:p>
                      <a:endParaRPr lang="es-MX"/>
                    </a:p>
                  </a:txBody>
                  <a:tcPr/>
                </a:tc>
                <a:extLst>
                  <a:ext uri="{0D108BD9-81ED-4DB2-BD59-A6C34878D82A}">
                    <a16:rowId xmlns:a16="http://schemas.microsoft.com/office/drawing/2014/main" val="3835266229"/>
                  </a:ext>
                </a:extLst>
              </a:tr>
              <a:tr h="190500">
                <a:tc>
                  <a:txBody>
                    <a:bodyPr/>
                    <a:lstStyle/>
                    <a:p>
                      <a:pPr algn="ctr" fontAlgn="ctr"/>
                      <a:r>
                        <a:rPr lang="es-MX" sz="1100" b="1" i="0" u="none" strike="noStrike">
                          <a:solidFill>
                            <a:srgbClr val="000000"/>
                          </a:solidFill>
                          <a:effectLst/>
                          <a:latin typeface="Calibri" panose="020F0502020204030204" pitchFamily="34" charset="0"/>
                        </a:rPr>
                        <a:t>Número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318522"/>
                  </a:ext>
                </a:extLst>
              </a:tr>
              <a:tr h="190500">
                <a:tc>
                  <a:txBody>
                    <a:bodyPr/>
                    <a:lstStyle/>
                    <a:p>
                      <a:pPr algn="l" fontAlgn="ctr"/>
                      <a:r>
                        <a:rPr lang="es-MX" sz="1100" b="0" i="0" u="none" strike="noStrike">
                          <a:solidFill>
                            <a:srgbClr val="000000"/>
                          </a:solidFill>
                          <a:effectLst/>
                          <a:latin typeface="Calibri" panose="020F0502020204030204" pitchFamily="34" charset="0"/>
                        </a:rPr>
                        <a:t>Planta Bja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303171"/>
                  </a:ext>
                </a:extLst>
              </a:tr>
              <a:tr h="190500">
                <a:tc>
                  <a:txBody>
                    <a:bodyPr/>
                    <a:lstStyle/>
                    <a:p>
                      <a:pPr algn="l" fontAlgn="ctr"/>
                      <a:r>
                        <a:rPr lang="es-MX" sz="1100" b="0" i="0" u="none" strike="noStrike">
                          <a:solidFill>
                            <a:srgbClr val="000000"/>
                          </a:solidFill>
                          <a:effectLst/>
                          <a:latin typeface="Calibri" panose="020F0502020204030204" pitchFamily="34" charset="0"/>
                        </a:rPr>
                        <a:t>1ER Nivel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429102"/>
                  </a:ext>
                </a:extLst>
              </a:tr>
              <a:tr h="190500">
                <a:tc>
                  <a:txBody>
                    <a:bodyPr/>
                    <a:lstStyle/>
                    <a:p>
                      <a:pPr algn="l" fontAlgn="ctr"/>
                      <a:r>
                        <a:rPr lang="es-MX" sz="1100" b="0" i="0" u="none" strike="noStrike">
                          <a:solidFill>
                            <a:srgbClr val="000000"/>
                          </a:solidFill>
                          <a:effectLst/>
                          <a:latin typeface="Calibri" panose="020F0502020204030204" pitchFamily="34" charset="0"/>
                        </a:rPr>
                        <a:t>2DO Nivel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046415"/>
                  </a:ext>
                </a:extLst>
              </a:tr>
              <a:tr h="190500">
                <a:tc>
                  <a:txBody>
                    <a:bodyPr/>
                    <a:lstStyle/>
                    <a:p>
                      <a:pPr algn="l" fontAlgn="ctr"/>
                      <a:r>
                        <a:rPr lang="es-MX" sz="1100" b="0" i="0" u="none" strike="noStrike">
                          <a:solidFill>
                            <a:srgbClr val="000000"/>
                          </a:solidFill>
                          <a:effectLst/>
                          <a:latin typeface="Calibri" panose="020F0502020204030204" pitchFamily="34" charset="0"/>
                        </a:rPr>
                        <a:t>3ER Nivel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143762"/>
                  </a:ext>
                </a:extLst>
              </a:tr>
              <a:tr h="190500">
                <a:tc>
                  <a:txBody>
                    <a:bodyPr/>
                    <a:lstStyle/>
                    <a:p>
                      <a:pPr algn="l" fontAlgn="ctr"/>
                      <a:r>
                        <a:rPr lang="es-MX" sz="1100" b="0" i="0" u="none" strike="noStrike">
                          <a:solidFill>
                            <a:srgbClr val="000000"/>
                          </a:solidFill>
                          <a:effectLst/>
                          <a:latin typeface="Calibri" panose="020F0502020204030204" pitchFamily="34" charset="0"/>
                        </a:rPr>
                        <a:t>4TO Nivel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23407"/>
                  </a:ext>
                </a:extLst>
              </a:tr>
              <a:tr h="190500">
                <a:tc>
                  <a:txBody>
                    <a:bodyPr/>
                    <a:lstStyle/>
                    <a:p>
                      <a:pPr algn="l" fontAlgn="ctr"/>
                      <a:r>
                        <a:rPr lang="es-MX" sz="1100" b="0" i="0" u="none" strike="noStrike">
                          <a:solidFill>
                            <a:srgbClr val="000000"/>
                          </a:solidFill>
                          <a:effectLst/>
                          <a:latin typeface="Calibri" panose="020F0502020204030204" pitchFamily="34" charset="0"/>
                        </a:rPr>
                        <a:t>5TO Nivel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475759"/>
                  </a:ext>
                </a:extLst>
              </a:tr>
              <a:tr h="190500">
                <a:tc>
                  <a:txBody>
                    <a:bodyPr/>
                    <a:lstStyle/>
                    <a:p>
                      <a:pPr algn="l" fontAlgn="ctr"/>
                      <a:r>
                        <a:rPr lang="es-MX" sz="1100" b="0" i="0" u="none" strike="noStrike">
                          <a:solidFill>
                            <a:srgbClr val="000000"/>
                          </a:solidFill>
                          <a:effectLst/>
                          <a:latin typeface="Calibri" panose="020F0502020204030204" pitchFamily="34" charset="0"/>
                        </a:rPr>
                        <a:t>Mayor a 5 niveles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991026"/>
                  </a:ext>
                </a:extLst>
              </a:tr>
            </a:tbl>
          </a:graphicData>
        </a:graphic>
      </p:graphicFrame>
      <p:graphicFrame>
        <p:nvGraphicFramePr>
          <p:cNvPr id="8" name="Tabla 7">
            <a:extLst>
              <a:ext uri="{FF2B5EF4-FFF2-40B4-BE49-F238E27FC236}">
                <a16:creationId xmlns:a16="http://schemas.microsoft.com/office/drawing/2014/main" id="{ECF124A3-F725-451F-BFD7-6676FAF1716E}"/>
              </a:ext>
            </a:extLst>
          </p:cNvPr>
          <p:cNvGraphicFramePr>
            <a:graphicFrameLocks noGrp="1"/>
          </p:cNvGraphicFramePr>
          <p:nvPr>
            <p:extLst>
              <p:ext uri="{D42A27DB-BD31-4B8C-83A1-F6EECF244321}">
                <p14:modId xmlns:p14="http://schemas.microsoft.com/office/powerpoint/2010/main" val="1775902767"/>
              </p:ext>
            </p:extLst>
          </p:nvPr>
        </p:nvGraphicFramePr>
        <p:xfrm>
          <a:off x="6993947" y="2476500"/>
          <a:ext cx="1790700" cy="1524000"/>
        </p:xfrm>
        <a:graphic>
          <a:graphicData uri="http://schemas.openxmlformats.org/drawingml/2006/table">
            <a:tbl>
              <a:tblPr/>
              <a:tblGrid>
                <a:gridCol w="1426814">
                  <a:extLst>
                    <a:ext uri="{9D8B030D-6E8A-4147-A177-3AD203B41FA5}">
                      <a16:colId xmlns:a16="http://schemas.microsoft.com/office/drawing/2014/main" val="1860913765"/>
                    </a:ext>
                  </a:extLst>
                </a:gridCol>
                <a:gridCol w="363886">
                  <a:extLst>
                    <a:ext uri="{9D8B030D-6E8A-4147-A177-3AD203B41FA5}">
                      <a16:colId xmlns:a16="http://schemas.microsoft.com/office/drawing/2014/main" val="1116332493"/>
                    </a:ext>
                  </a:extLst>
                </a:gridCol>
              </a:tblGrid>
              <a:tr h="190500">
                <a:tc gridSpan="2">
                  <a:txBody>
                    <a:bodyPr/>
                    <a:lstStyle/>
                    <a:p>
                      <a:pPr algn="ctr" fontAlgn="ctr"/>
                      <a:r>
                        <a:rPr lang="es-MX" sz="1100" b="1" i="0" u="none" strike="noStrike" dirty="0">
                          <a:solidFill>
                            <a:srgbClr val="000000"/>
                          </a:solidFill>
                          <a:effectLst/>
                          <a:latin typeface="Calibri" panose="020F0502020204030204" pitchFamily="34" charset="0"/>
                        </a:rPr>
                        <a:t>SUPERFICIE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s-MX"/>
                    </a:p>
                  </a:txBody>
                  <a:tcPr/>
                </a:tc>
                <a:extLst>
                  <a:ext uri="{0D108BD9-81ED-4DB2-BD59-A6C34878D82A}">
                    <a16:rowId xmlns:a16="http://schemas.microsoft.com/office/drawing/2014/main" val="3189103825"/>
                  </a:ext>
                </a:extLst>
              </a:tr>
              <a:tr h="190500">
                <a:tc>
                  <a:txBody>
                    <a:bodyPr/>
                    <a:lstStyle/>
                    <a:p>
                      <a:pPr algn="ctr" fontAlgn="ctr"/>
                      <a:r>
                        <a:rPr lang="es-MX" sz="1100" b="1" i="0" u="none" strike="noStrike">
                          <a:solidFill>
                            <a:srgbClr val="000000"/>
                          </a:solidFill>
                          <a:effectLst/>
                          <a:latin typeface="Calibri" panose="020F0502020204030204" pitchFamily="34" charset="0"/>
                        </a:rPr>
                        <a:t>Rango de Construcción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407229"/>
                  </a:ext>
                </a:extLst>
              </a:tr>
              <a:tr h="190500">
                <a:tc>
                  <a:txBody>
                    <a:bodyPr/>
                    <a:lstStyle/>
                    <a:p>
                      <a:pPr algn="l" fontAlgn="ctr"/>
                      <a:r>
                        <a:rPr lang="es-MX" sz="1100" b="0" i="0" u="none" strike="noStrike">
                          <a:solidFill>
                            <a:srgbClr val="000000"/>
                          </a:solidFill>
                          <a:effectLst/>
                          <a:latin typeface="Calibri" panose="020F0502020204030204" pitchFamily="34" charset="0"/>
                        </a:rPr>
                        <a:t>0 - 50m2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357534"/>
                  </a:ext>
                </a:extLst>
              </a:tr>
              <a:tr h="190500">
                <a:tc>
                  <a:txBody>
                    <a:bodyPr/>
                    <a:lstStyle/>
                    <a:p>
                      <a:pPr algn="l" fontAlgn="ctr"/>
                      <a:r>
                        <a:rPr lang="es-MX" sz="1100" b="0" i="0" u="none" strike="noStrike">
                          <a:solidFill>
                            <a:srgbClr val="000000"/>
                          </a:solidFill>
                          <a:effectLst/>
                          <a:latin typeface="Calibri" panose="020F0502020204030204" pitchFamily="34" charset="0"/>
                        </a:rPr>
                        <a:t>51 m2 - 100 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067670"/>
                  </a:ext>
                </a:extLst>
              </a:tr>
              <a:tr h="190500">
                <a:tc>
                  <a:txBody>
                    <a:bodyPr/>
                    <a:lstStyle/>
                    <a:p>
                      <a:pPr algn="l" fontAlgn="ctr"/>
                      <a:r>
                        <a:rPr lang="es-MX" sz="1100" b="0" i="0" u="none" strike="noStrike">
                          <a:solidFill>
                            <a:srgbClr val="000000"/>
                          </a:solidFill>
                          <a:effectLst/>
                          <a:latin typeface="Calibri" panose="020F0502020204030204" pitchFamily="34" charset="0"/>
                        </a:rPr>
                        <a:t>101 m2 -150 m2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362290"/>
                  </a:ext>
                </a:extLst>
              </a:tr>
              <a:tr h="190500">
                <a:tc>
                  <a:txBody>
                    <a:bodyPr/>
                    <a:lstStyle/>
                    <a:p>
                      <a:pPr algn="l" fontAlgn="ctr"/>
                      <a:r>
                        <a:rPr lang="es-MX" sz="1100" b="0" i="0" u="none" strike="noStrike">
                          <a:solidFill>
                            <a:srgbClr val="000000"/>
                          </a:solidFill>
                          <a:effectLst/>
                          <a:latin typeface="Calibri" panose="020F0502020204030204" pitchFamily="34" charset="0"/>
                        </a:rPr>
                        <a:t>151 m2 - 200 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843621"/>
                  </a:ext>
                </a:extLst>
              </a:tr>
              <a:tr h="190500">
                <a:tc>
                  <a:txBody>
                    <a:bodyPr/>
                    <a:lstStyle/>
                    <a:p>
                      <a:pPr algn="l" fontAlgn="ctr"/>
                      <a:r>
                        <a:rPr lang="es-MX" sz="1100" b="0" i="0" u="none" strike="noStrike">
                          <a:solidFill>
                            <a:srgbClr val="000000"/>
                          </a:solidFill>
                          <a:effectLst/>
                          <a:latin typeface="Calibri" panose="020F0502020204030204" pitchFamily="34" charset="0"/>
                        </a:rPr>
                        <a:t>201 m2 - 250 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18106"/>
                  </a:ext>
                </a:extLst>
              </a:tr>
              <a:tr h="190500">
                <a:tc>
                  <a:txBody>
                    <a:bodyPr/>
                    <a:lstStyle/>
                    <a:p>
                      <a:pPr algn="l" fontAlgn="ctr"/>
                      <a:r>
                        <a:rPr lang="es-MX" sz="1100" b="0" i="0" u="none" strike="noStrike" dirty="0">
                          <a:solidFill>
                            <a:srgbClr val="000000"/>
                          </a:solidFill>
                          <a:effectLst/>
                          <a:latin typeface="Calibri" panose="020F0502020204030204" pitchFamily="34" charset="0"/>
                        </a:rPr>
                        <a:t>Igual o más de 251 m2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450938"/>
                  </a:ext>
                </a:extLst>
              </a:tr>
            </a:tbl>
          </a:graphicData>
        </a:graphic>
      </p:graphicFrame>
      <p:graphicFrame>
        <p:nvGraphicFramePr>
          <p:cNvPr id="9" name="Tabla 8">
            <a:extLst>
              <a:ext uri="{FF2B5EF4-FFF2-40B4-BE49-F238E27FC236}">
                <a16:creationId xmlns:a16="http://schemas.microsoft.com/office/drawing/2014/main" id="{90B0540B-99C8-487D-AEE5-9E9CBF3F9C36}"/>
              </a:ext>
            </a:extLst>
          </p:cNvPr>
          <p:cNvGraphicFramePr>
            <a:graphicFrameLocks noGrp="1"/>
          </p:cNvGraphicFramePr>
          <p:nvPr>
            <p:extLst>
              <p:ext uri="{D42A27DB-BD31-4B8C-83A1-F6EECF244321}">
                <p14:modId xmlns:p14="http://schemas.microsoft.com/office/powerpoint/2010/main" val="1254237887"/>
              </p:ext>
            </p:extLst>
          </p:nvPr>
        </p:nvGraphicFramePr>
        <p:xfrm>
          <a:off x="2232889" y="4591339"/>
          <a:ext cx="1790700" cy="1905000"/>
        </p:xfrm>
        <a:graphic>
          <a:graphicData uri="http://schemas.openxmlformats.org/drawingml/2006/table">
            <a:tbl>
              <a:tblPr/>
              <a:tblGrid>
                <a:gridCol w="1409700">
                  <a:extLst>
                    <a:ext uri="{9D8B030D-6E8A-4147-A177-3AD203B41FA5}">
                      <a16:colId xmlns:a16="http://schemas.microsoft.com/office/drawing/2014/main" val="1543535567"/>
                    </a:ext>
                  </a:extLst>
                </a:gridCol>
                <a:gridCol w="381000">
                  <a:extLst>
                    <a:ext uri="{9D8B030D-6E8A-4147-A177-3AD203B41FA5}">
                      <a16:colId xmlns:a16="http://schemas.microsoft.com/office/drawing/2014/main" val="940776029"/>
                    </a:ext>
                  </a:extLst>
                </a:gridCol>
              </a:tblGrid>
              <a:tr h="190500">
                <a:tc gridSpan="2">
                  <a:txBody>
                    <a:bodyPr/>
                    <a:lstStyle/>
                    <a:p>
                      <a:pPr algn="ctr" fontAlgn="ctr"/>
                      <a:r>
                        <a:rPr lang="es-MX" sz="1100" b="1" i="0" u="none" strike="noStrike">
                          <a:solidFill>
                            <a:srgbClr val="000000"/>
                          </a:solidFill>
                          <a:effectLst/>
                          <a:latin typeface="Calibri" panose="020F0502020204030204" pitchFamily="34" charset="0"/>
                        </a:rPr>
                        <a:t>CIMENTACIÓN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s-MX"/>
                    </a:p>
                  </a:txBody>
                  <a:tcPr/>
                </a:tc>
                <a:extLst>
                  <a:ext uri="{0D108BD9-81ED-4DB2-BD59-A6C34878D82A}">
                    <a16:rowId xmlns:a16="http://schemas.microsoft.com/office/drawing/2014/main" val="3428214208"/>
                  </a:ext>
                </a:extLst>
              </a:tr>
              <a:tr h="190500">
                <a:tc>
                  <a:txBody>
                    <a:bodyPr/>
                    <a:lstStyle/>
                    <a:p>
                      <a:pPr algn="ctr" fontAlgn="ctr"/>
                      <a:r>
                        <a:rPr lang="es-MX" sz="1100" b="1" i="0" u="none" strike="noStrike">
                          <a:solidFill>
                            <a:srgbClr val="000000"/>
                          </a:solidFill>
                          <a:effectLst/>
                          <a:latin typeface="Calibri" panose="020F0502020204030204" pitchFamily="34" charset="0"/>
                        </a:rPr>
                        <a:t>Tipo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880228"/>
                  </a:ext>
                </a:extLst>
              </a:tr>
              <a:tr h="190500">
                <a:tc>
                  <a:txBody>
                    <a:bodyPr/>
                    <a:lstStyle/>
                    <a:p>
                      <a:pPr algn="l" fontAlgn="ctr"/>
                      <a:r>
                        <a:rPr lang="es-MX" sz="1100" b="0" i="0" u="none" strike="noStrike">
                          <a:solidFill>
                            <a:srgbClr val="000000"/>
                          </a:solidFill>
                          <a:effectLst/>
                          <a:latin typeface="Calibri" panose="020F0502020204030204" pitchFamily="34" charset="0"/>
                        </a:rPr>
                        <a:t>Zapata Aislada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675400"/>
                  </a:ext>
                </a:extLst>
              </a:tr>
              <a:tr h="190500">
                <a:tc>
                  <a:txBody>
                    <a:bodyPr/>
                    <a:lstStyle/>
                    <a:p>
                      <a:pPr algn="l" fontAlgn="ctr"/>
                      <a:r>
                        <a:rPr lang="es-MX" sz="1100" b="0" i="0" u="none" strike="noStrike">
                          <a:solidFill>
                            <a:srgbClr val="000000"/>
                          </a:solidFill>
                          <a:effectLst/>
                          <a:latin typeface="Calibri" panose="020F0502020204030204" pitchFamily="34" charset="0"/>
                        </a:rPr>
                        <a:t>Zapata Corrida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572906"/>
                  </a:ext>
                </a:extLst>
              </a:tr>
              <a:tr h="190500">
                <a:tc>
                  <a:txBody>
                    <a:bodyPr/>
                    <a:lstStyle/>
                    <a:p>
                      <a:pPr algn="l" fontAlgn="ctr"/>
                      <a:r>
                        <a:rPr lang="es-MX" sz="1100" b="0" i="0" u="none" strike="noStrike">
                          <a:solidFill>
                            <a:srgbClr val="000000"/>
                          </a:solidFill>
                          <a:effectLst/>
                          <a:latin typeface="Calibri" panose="020F0502020204030204" pitchFamily="34" charset="0"/>
                        </a:rPr>
                        <a:t>Losa de Cimentación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6477402"/>
                  </a:ext>
                </a:extLst>
              </a:tr>
              <a:tr h="190500">
                <a:tc>
                  <a:txBody>
                    <a:bodyPr/>
                    <a:lstStyle/>
                    <a:p>
                      <a:pPr algn="l" fontAlgn="ctr"/>
                      <a:r>
                        <a:rPr lang="es-MX" sz="1100" b="0" i="0" u="none" strike="noStrike">
                          <a:solidFill>
                            <a:srgbClr val="000000"/>
                          </a:solidFill>
                          <a:effectLst/>
                          <a:latin typeface="Calibri" panose="020F0502020204030204" pitchFamily="34" charset="0"/>
                        </a:rPr>
                        <a:t>Cajón de Cimentación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834963"/>
                  </a:ext>
                </a:extLst>
              </a:tr>
              <a:tr h="190500">
                <a:tc>
                  <a:txBody>
                    <a:bodyPr/>
                    <a:lstStyle/>
                    <a:p>
                      <a:pPr algn="l" fontAlgn="ctr"/>
                      <a:r>
                        <a:rPr lang="es-MX" sz="1100" b="0" i="0" u="none" strike="noStrike">
                          <a:solidFill>
                            <a:srgbClr val="000000"/>
                          </a:solidFill>
                          <a:effectLst/>
                          <a:latin typeface="Calibri" panose="020F0502020204030204" pitchFamily="34" charset="0"/>
                        </a:rPr>
                        <a:t>Muros de Contención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988746"/>
                  </a:ext>
                </a:extLst>
              </a:tr>
              <a:tr h="190500">
                <a:tc>
                  <a:txBody>
                    <a:bodyPr/>
                    <a:lstStyle/>
                    <a:p>
                      <a:pPr algn="l" fontAlgn="ctr"/>
                      <a:r>
                        <a:rPr lang="es-MX" sz="1100" b="0" i="0" u="none" strike="noStrike">
                          <a:solidFill>
                            <a:srgbClr val="000000"/>
                          </a:solidFill>
                          <a:effectLst/>
                          <a:latin typeface="Calibri" panose="020F0502020204030204" pitchFamily="34" charset="0"/>
                        </a:rPr>
                        <a:t>Micropilotes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999049"/>
                  </a:ext>
                </a:extLst>
              </a:tr>
              <a:tr h="190500">
                <a:tc>
                  <a:txBody>
                    <a:bodyPr/>
                    <a:lstStyle/>
                    <a:p>
                      <a:pPr algn="l" fontAlgn="ctr"/>
                      <a:r>
                        <a:rPr lang="es-MX" sz="1100" b="0" i="0" u="none" strike="noStrike">
                          <a:solidFill>
                            <a:srgbClr val="000000"/>
                          </a:solidFill>
                          <a:effectLst/>
                          <a:latin typeface="Calibri" panose="020F0502020204030204" pitchFamily="34" charset="0"/>
                        </a:rPr>
                        <a:t>Pilotes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0805582"/>
                  </a:ext>
                </a:extLst>
              </a:tr>
              <a:tr h="190500">
                <a:tc>
                  <a:txBody>
                    <a:bodyPr/>
                    <a:lstStyle/>
                    <a:p>
                      <a:pPr algn="l" fontAlgn="ctr"/>
                      <a:r>
                        <a:rPr lang="es-MX" sz="1100" b="0" i="0" u="none" strike="noStrike">
                          <a:solidFill>
                            <a:srgbClr val="000000"/>
                          </a:solidFill>
                          <a:effectLst/>
                          <a:latin typeface="Calibri" panose="020F0502020204030204" pitchFamily="34" charset="0"/>
                        </a:rPr>
                        <a:t>Mixta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00326"/>
                  </a:ext>
                </a:extLst>
              </a:tr>
            </a:tbl>
          </a:graphicData>
        </a:graphic>
      </p:graphicFrame>
      <p:graphicFrame>
        <p:nvGraphicFramePr>
          <p:cNvPr id="10" name="Tabla 9">
            <a:extLst>
              <a:ext uri="{FF2B5EF4-FFF2-40B4-BE49-F238E27FC236}">
                <a16:creationId xmlns:a16="http://schemas.microsoft.com/office/drawing/2014/main" id="{401921E1-487A-4BBC-B421-ACA72D891DB4}"/>
              </a:ext>
            </a:extLst>
          </p:cNvPr>
          <p:cNvGraphicFramePr>
            <a:graphicFrameLocks noGrp="1"/>
          </p:cNvGraphicFramePr>
          <p:nvPr>
            <p:extLst>
              <p:ext uri="{D42A27DB-BD31-4B8C-83A1-F6EECF244321}">
                <p14:modId xmlns:p14="http://schemas.microsoft.com/office/powerpoint/2010/main" val="86637396"/>
              </p:ext>
            </p:extLst>
          </p:nvPr>
        </p:nvGraphicFramePr>
        <p:xfrm>
          <a:off x="10213686" y="592567"/>
          <a:ext cx="1701800" cy="6161181"/>
        </p:xfrm>
        <a:graphic>
          <a:graphicData uri="http://schemas.openxmlformats.org/drawingml/2006/table">
            <a:tbl>
              <a:tblPr/>
              <a:tblGrid>
                <a:gridCol w="1296609">
                  <a:extLst>
                    <a:ext uri="{9D8B030D-6E8A-4147-A177-3AD203B41FA5}">
                      <a16:colId xmlns:a16="http://schemas.microsoft.com/office/drawing/2014/main" val="3980985916"/>
                    </a:ext>
                  </a:extLst>
                </a:gridCol>
                <a:gridCol w="405191">
                  <a:extLst>
                    <a:ext uri="{9D8B030D-6E8A-4147-A177-3AD203B41FA5}">
                      <a16:colId xmlns:a16="http://schemas.microsoft.com/office/drawing/2014/main" val="1216453680"/>
                    </a:ext>
                  </a:extLst>
                </a:gridCol>
              </a:tblGrid>
              <a:tr h="111573">
                <a:tc gridSpan="2">
                  <a:txBody>
                    <a:bodyPr/>
                    <a:lstStyle/>
                    <a:p>
                      <a:pPr algn="ctr" fontAlgn="ctr"/>
                      <a:r>
                        <a:rPr lang="es-MX" sz="1000" b="1" i="0" u="none" strike="noStrike">
                          <a:solidFill>
                            <a:srgbClr val="000000"/>
                          </a:solidFill>
                          <a:effectLst/>
                          <a:latin typeface="Calibri" panose="020F0502020204030204" pitchFamily="34" charset="0"/>
                        </a:rPr>
                        <a:t>MURO</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AD84"/>
                    </a:solidFill>
                  </a:tcPr>
                </a:tc>
                <a:tc hMerge="1">
                  <a:txBody>
                    <a:bodyPr/>
                    <a:lstStyle/>
                    <a:p>
                      <a:endParaRPr lang="es-MX"/>
                    </a:p>
                  </a:txBody>
                  <a:tcPr/>
                </a:tc>
                <a:extLst>
                  <a:ext uri="{0D108BD9-81ED-4DB2-BD59-A6C34878D82A}">
                    <a16:rowId xmlns:a16="http://schemas.microsoft.com/office/drawing/2014/main" val="1472709524"/>
                  </a:ext>
                </a:extLst>
              </a:tr>
              <a:tr h="111573">
                <a:tc>
                  <a:txBody>
                    <a:bodyPr/>
                    <a:lstStyle/>
                    <a:p>
                      <a:pPr algn="ctr" fontAlgn="ctr"/>
                      <a:r>
                        <a:rPr lang="es-MX" sz="1000" b="1" i="0" u="none" strike="noStrike">
                          <a:solidFill>
                            <a:srgbClr val="000000"/>
                          </a:solidFill>
                          <a:effectLst/>
                          <a:latin typeface="Calibri" panose="020F0502020204030204" pitchFamily="34" charset="0"/>
                        </a:rPr>
                        <a:t>Material</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Valor</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123621"/>
                  </a:ext>
                </a:extLst>
              </a:tr>
              <a:tr h="111573">
                <a:tc>
                  <a:txBody>
                    <a:bodyPr/>
                    <a:lstStyle/>
                    <a:p>
                      <a:pPr algn="l" fontAlgn="ctr"/>
                      <a:r>
                        <a:rPr lang="es-MX" sz="1000" b="0" i="0" u="none" strike="noStrike">
                          <a:solidFill>
                            <a:srgbClr val="000000"/>
                          </a:solidFill>
                          <a:effectLst/>
                          <a:latin typeface="Calibri" panose="020F0502020204030204" pitchFamily="34" charset="0"/>
                        </a:rPr>
                        <a:t>Concreto</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050078"/>
                  </a:ext>
                </a:extLst>
              </a:tr>
              <a:tr h="111573">
                <a:tc>
                  <a:txBody>
                    <a:bodyPr/>
                    <a:lstStyle/>
                    <a:p>
                      <a:pPr algn="l" fontAlgn="ctr"/>
                      <a:r>
                        <a:rPr lang="es-MX" sz="1000" b="0" i="0" u="none" strike="noStrike">
                          <a:solidFill>
                            <a:srgbClr val="000000"/>
                          </a:solidFill>
                          <a:effectLst/>
                          <a:latin typeface="Calibri" panose="020F0502020204030204" pitchFamily="34" charset="0"/>
                        </a:rPr>
                        <a:t>Adobe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273062"/>
                  </a:ext>
                </a:extLst>
              </a:tr>
              <a:tr h="111573">
                <a:tc>
                  <a:txBody>
                    <a:bodyPr/>
                    <a:lstStyle/>
                    <a:p>
                      <a:pPr algn="l" fontAlgn="ctr"/>
                      <a:r>
                        <a:rPr lang="es-MX" sz="1000" b="0" i="0" u="none" strike="noStrike" dirty="0">
                          <a:solidFill>
                            <a:srgbClr val="000000"/>
                          </a:solidFill>
                          <a:effectLst/>
                          <a:latin typeface="Calibri" panose="020F0502020204030204" pitchFamily="34" charset="0"/>
                        </a:rPr>
                        <a:t>Tabique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973091"/>
                  </a:ext>
                </a:extLst>
              </a:tr>
              <a:tr h="111573">
                <a:tc>
                  <a:txBody>
                    <a:bodyPr/>
                    <a:lstStyle/>
                    <a:p>
                      <a:pPr algn="l" fontAlgn="ctr"/>
                      <a:r>
                        <a:rPr lang="es-MX" sz="1000" b="0" i="0" u="none" strike="noStrike" dirty="0">
                          <a:solidFill>
                            <a:srgbClr val="000000"/>
                          </a:solidFill>
                          <a:effectLst/>
                          <a:latin typeface="Calibri" panose="020F0502020204030204" pitchFamily="34" charset="0"/>
                        </a:rPr>
                        <a:t>Tabicón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4</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841361"/>
                  </a:ext>
                </a:extLst>
              </a:tr>
              <a:tr h="111573">
                <a:tc>
                  <a:txBody>
                    <a:bodyPr/>
                    <a:lstStyle/>
                    <a:p>
                      <a:pPr algn="l" fontAlgn="ctr"/>
                      <a:r>
                        <a:rPr lang="es-MX" sz="1000" b="0" i="0" u="none" strike="noStrike">
                          <a:solidFill>
                            <a:srgbClr val="000000"/>
                          </a:solidFill>
                          <a:effectLst/>
                          <a:latin typeface="Calibri" panose="020F0502020204030204" pitchFamily="34" charset="0"/>
                        </a:rPr>
                        <a:t>Block</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5</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576523"/>
                  </a:ext>
                </a:extLst>
              </a:tr>
              <a:tr h="111573">
                <a:tc>
                  <a:txBody>
                    <a:bodyPr/>
                    <a:lstStyle/>
                    <a:p>
                      <a:pPr algn="l" fontAlgn="ctr"/>
                      <a:r>
                        <a:rPr lang="es-MX" sz="1000" b="0" i="0" u="none" strike="noStrike">
                          <a:solidFill>
                            <a:srgbClr val="000000"/>
                          </a:solidFill>
                          <a:effectLst/>
                          <a:latin typeface="Calibri" panose="020F0502020204030204" pitchFamily="34" charset="0"/>
                        </a:rPr>
                        <a:t>Madera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6</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138183"/>
                  </a:ext>
                </a:extLst>
              </a:tr>
              <a:tr h="111573">
                <a:tc>
                  <a:txBody>
                    <a:bodyPr/>
                    <a:lstStyle/>
                    <a:p>
                      <a:pPr algn="l" fontAlgn="ctr"/>
                      <a:r>
                        <a:rPr lang="es-MX" sz="1000" b="0" i="0" u="none" strike="noStrike">
                          <a:solidFill>
                            <a:srgbClr val="000000"/>
                          </a:solidFill>
                          <a:effectLst/>
                          <a:latin typeface="Calibri" panose="020F0502020204030204" pitchFamily="34" charset="0"/>
                        </a:rPr>
                        <a:t>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7</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451143"/>
                  </a:ext>
                </a:extLst>
              </a:tr>
              <a:tr h="111573">
                <a:tc>
                  <a:txBody>
                    <a:bodyPr/>
                    <a:lstStyle/>
                    <a:p>
                      <a:pPr algn="l" fontAlgn="ctr"/>
                      <a:r>
                        <a:rPr lang="es-MX" sz="1000" b="0" i="0" u="none" strike="noStrike">
                          <a:solidFill>
                            <a:srgbClr val="000000"/>
                          </a:solidFill>
                          <a:effectLst/>
                          <a:latin typeface="Calibri" panose="020F0502020204030204" pitchFamily="34" charset="0"/>
                        </a:rPr>
                        <a:t>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8</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422712"/>
                  </a:ext>
                </a:extLst>
              </a:tr>
              <a:tr h="111573">
                <a:tc>
                  <a:txBody>
                    <a:bodyPr/>
                    <a:lstStyle/>
                    <a:p>
                      <a:pPr algn="l" fontAlgn="ctr"/>
                      <a:r>
                        <a:rPr lang="es-MX" sz="1000" b="0" i="0" u="none" strike="noStrike">
                          <a:solidFill>
                            <a:srgbClr val="000000"/>
                          </a:solidFill>
                          <a:effectLst/>
                          <a:latin typeface="Calibri" panose="020F0502020204030204" pitchFamily="34" charset="0"/>
                        </a:rPr>
                        <a:t>Prefabricado</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9</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052861"/>
                  </a:ext>
                </a:extLst>
              </a:tr>
              <a:tr h="111573">
                <a:tc>
                  <a:txBody>
                    <a:bodyPr/>
                    <a:lstStyle/>
                    <a:p>
                      <a:pPr algn="l" fontAlgn="ctr"/>
                      <a:r>
                        <a:rPr lang="es-MX" sz="1000" b="0" i="0" u="none" strike="noStrike">
                          <a:solidFill>
                            <a:srgbClr val="000000"/>
                          </a:solidFill>
                          <a:effectLst/>
                          <a:latin typeface="Calibri" panose="020F0502020204030204" pitchFamily="34" charset="0"/>
                        </a:rPr>
                        <a:t>Concreto/Adobe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10</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9652835"/>
                  </a:ext>
                </a:extLst>
              </a:tr>
              <a:tr h="111573">
                <a:tc>
                  <a:txBody>
                    <a:bodyPr/>
                    <a:lstStyle/>
                    <a:p>
                      <a:pPr algn="l" fontAlgn="ctr"/>
                      <a:r>
                        <a:rPr lang="es-MX" sz="1000" b="0" i="0" u="none" strike="noStrike">
                          <a:solidFill>
                            <a:srgbClr val="000000"/>
                          </a:solidFill>
                          <a:effectLst/>
                          <a:latin typeface="Calibri" panose="020F0502020204030204" pitchFamily="34" charset="0"/>
                        </a:rPr>
                        <a:t>Concreto/Tabique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11</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6231062"/>
                  </a:ext>
                </a:extLst>
              </a:tr>
              <a:tr h="111573">
                <a:tc>
                  <a:txBody>
                    <a:bodyPr/>
                    <a:lstStyle/>
                    <a:p>
                      <a:pPr algn="l" fontAlgn="ctr"/>
                      <a:r>
                        <a:rPr lang="es-MX" sz="1000" b="0" i="0" u="none" strike="noStrike">
                          <a:solidFill>
                            <a:srgbClr val="000000"/>
                          </a:solidFill>
                          <a:effectLst/>
                          <a:latin typeface="Calibri" panose="020F0502020204030204" pitchFamily="34" charset="0"/>
                        </a:rPr>
                        <a:t>Concreto/Tabicón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12</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970536"/>
                  </a:ext>
                </a:extLst>
              </a:tr>
              <a:tr h="111573">
                <a:tc>
                  <a:txBody>
                    <a:bodyPr/>
                    <a:lstStyle/>
                    <a:p>
                      <a:pPr algn="l" fontAlgn="ctr"/>
                      <a:r>
                        <a:rPr lang="es-MX" sz="1000" b="0" i="0" u="none" strike="noStrike">
                          <a:solidFill>
                            <a:srgbClr val="000000"/>
                          </a:solidFill>
                          <a:effectLst/>
                          <a:latin typeface="Calibri" panose="020F0502020204030204" pitchFamily="34" charset="0"/>
                        </a:rPr>
                        <a:t>Concreto/Block</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13</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513572"/>
                  </a:ext>
                </a:extLst>
              </a:tr>
              <a:tr h="111573">
                <a:tc>
                  <a:txBody>
                    <a:bodyPr/>
                    <a:lstStyle/>
                    <a:p>
                      <a:pPr algn="l" fontAlgn="ctr"/>
                      <a:r>
                        <a:rPr lang="es-MX" sz="1000" b="0" i="0" u="none" strike="noStrike">
                          <a:solidFill>
                            <a:srgbClr val="000000"/>
                          </a:solidFill>
                          <a:effectLst/>
                          <a:latin typeface="Calibri" panose="020F0502020204030204" pitchFamily="34" charset="0"/>
                        </a:rPr>
                        <a:t>Concreto/Madera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14</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673179"/>
                  </a:ext>
                </a:extLst>
              </a:tr>
              <a:tr h="111573">
                <a:tc>
                  <a:txBody>
                    <a:bodyPr/>
                    <a:lstStyle/>
                    <a:p>
                      <a:pPr algn="l" fontAlgn="ctr"/>
                      <a:r>
                        <a:rPr lang="es-MX" sz="1000" b="0" i="0" u="none" strike="noStrike">
                          <a:solidFill>
                            <a:srgbClr val="000000"/>
                          </a:solidFill>
                          <a:effectLst/>
                          <a:latin typeface="Calibri" panose="020F0502020204030204" pitchFamily="34" charset="0"/>
                        </a:rPr>
                        <a:t>Concreto/Lámina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15</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326658"/>
                  </a:ext>
                </a:extLst>
              </a:tr>
              <a:tr h="111573">
                <a:tc>
                  <a:txBody>
                    <a:bodyPr/>
                    <a:lstStyle/>
                    <a:p>
                      <a:pPr algn="l" fontAlgn="ctr"/>
                      <a:r>
                        <a:rPr lang="es-MX" sz="1000" b="0" i="0" u="none" strike="noStrike">
                          <a:solidFill>
                            <a:srgbClr val="000000"/>
                          </a:solidFill>
                          <a:effectLst/>
                          <a:latin typeface="Calibri" panose="020F0502020204030204" pitchFamily="34" charset="0"/>
                        </a:rPr>
                        <a:t>Concreto/Cartón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16</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905598"/>
                  </a:ext>
                </a:extLst>
              </a:tr>
              <a:tr h="111573">
                <a:tc>
                  <a:txBody>
                    <a:bodyPr/>
                    <a:lstStyle/>
                    <a:p>
                      <a:pPr algn="l" fontAlgn="ctr"/>
                      <a:r>
                        <a:rPr lang="es-MX" sz="1000" b="0" i="0" u="none" strike="noStrike">
                          <a:solidFill>
                            <a:srgbClr val="000000"/>
                          </a:solidFill>
                          <a:effectLst/>
                          <a:latin typeface="Calibri" panose="020F0502020204030204" pitchFamily="34" charset="0"/>
                        </a:rPr>
                        <a:t>Adobe/ Tabique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17</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629402"/>
                  </a:ext>
                </a:extLst>
              </a:tr>
              <a:tr h="111573">
                <a:tc>
                  <a:txBody>
                    <a:bodyPr/>
                    <a:lstStyle/>
                    <a:p>
                      <a:pPr algn="l" fontAlgn="ctr"/>
                      <a:r>
                        <a:rPr lang="es-MX" sz="1000" b="0" i="0" u="none" strike="noStrike">
                          <a:solidFill>
                            <a:srgbClr val="000000"/>
                          </a:solidFill>
                          <a:effectLst/>
                          <a:latin typeface="Calibri" panose="020F0502020204030204" pitchFamily="34" charset="0"/>
                        </a:rPr>
                        <a:t>Adobe/ Tabicón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18</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083490"/>
                  </a:ext>
                </a:extLst>
              </a:tr>
              <a:tr h="111573">
                <a:tc>
                  <a:txBody>
                    <a:bodyPr/>
                    <a:lstStyle/>
                    <a:p>
                      <a:pPr algn="l" fontAlgn="ctr"/>
                      <a:r>
                        <a:rPr lang="es-MX" sz="1000" b="0" i="0" u="none" strike="noStrike">
                          <a:solidFill>
                            <a:srgbClr val="000000"/>
                          </a:solidFill>
                          <a:effectLst/>
                          <a:latin typeface="Calibri" panose="020F0502020204030204" pitchFamily="34" charset="0"/>
                        </a:rPr>
                        <a:t>Adobe/ Block</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19</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426206"/>
                  </a:ext>
                </a:extLst>
              </a:tr>
              <a:tr h="111573">
                <a:tc>
                  <a:txBody>
                    <a:bodyPr/>
                    <a:lstStyle/>
                    <a:p>
                      <a:pPr algn="l" fontAlgn="ctr"/>
                      <a:r>
                        <a:rPr lang="es-MX" sz="1000" b="0" i="0" u="none" strike="noStrike">
                          <a:solidFill>
                            <a:srgbClr val="000000"/>
                          </a:solidFill>
                          <a:effectLst/>
                          <a:latin typeface="Calibri" panose="020F0502020204030204" pitchFamily="34" charset="0"/>
                        </a:rPr>
                        <a:t>Adobe/ Madera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20</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9980241"/>
                  </a:ext>
                </a:extLst>
              </a:tr>
              <a:tr h="111573">
                <a:tc>
                  <a:txBody>
                    <a:bodyPr/>
                    <a:lstStyle/>
                    <a:p>
                      <a:pPr algn="l" fontAlgn="ctr"/>
                      <a:r>
                        <a:rPr lang="es-MX" sz="1000" b="0" i="0" u="none" strike="noStrike">
                          <a:solidFill>
                            <a:srgbClr val="000000"/>
                          </a:solidFill>
                          <a:effectLst/>
                          <a:latin typeface="Calibri" panose="020F0502020204030204" pitchFamily="34" charset="0"/>
                        </a:rPr>
                        <a:t>Adobe/ 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21</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967857"/>
                  </a:ext>
                </a:extLst>
              </a:tr>
              <a:tr h="111573">
                <a:tc>
                  <a:txBody>
                    <a:bodyPr/>
                    <a:lstStyle/>
                    <a:p>
                      <a:pPr algn="l" fontAlgn="ctr"/>
                      <a:r>
                        <a:rPr lang="es-MX" sz="1000" b="0" i="0" u="none" strike="noStrike">
                          <a:solidFill>
                            <a:srgbClr val="000000"/>
                          </a:solidFill>
                          <a:effectLst/>
                          <a:latin typeface="Calibri" panose="020F0502020204030204" pitchFamily="34" charset="0"/>
                        </a:rPr>
                        <a:t>Adobe/ 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22</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417684"/>
                  </a:ext>
                </a:extLst>
              </a:tr>
              <a:tr h="111573">
                <a:tc>
                  <a:txBody>
                    <a:bodyPr/>
                    <a:lstStyle/>
                    <a:p>
                      <a:pPr algn="l" fontAlgn="ctr"/>
                      <a:r>
                        <a:rPr lang="es-MX" sz="1000" b="0" i="0" u="none" strike="noStrike">
                          <a:solidFill>
                            <a:srgbClr val="000000"/>
                          </a:solidFill>
                          <a:effectLst/>
                          <a:latin typeface="Calibri" panose="020F0502020204030204" pitchFamily="34" charset="0"/>
                        </a:rPr>
                        <a:t>Tabique/ Tabicón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23</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636903"/>
                  </a:ext>
                </a:extLst>
              </a:tr>
              <a:tr h="111573">
                <a:tc>
                  <a:txBody>
                    <a:bodyPr/>
                    <a:lstStyle/>
                    <a:p>
                      <a:pPr algn="l" fontAlgn="ctr"/>
                      <a:r>
                        <a:rPr lang="es-MX" sz="1000" b="0" i="0" u="none" strike="noStrike">
                          <a:solidFill>
                            <a:srgbClr val="000000"/>
                          </a:solidFill>
                          <a:effectLst/>
                          <a:latin typeface="Calibri" panose="020F0502020204030204" pitchFamily="34" charset="0"/>
                        </a:rPr>
                        <a:t>Tabique/ Block</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24</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70658"/>
                  </a:ext>
                </a:extLst>
              </a:tr>
              <a:tr h="111573">
                <a:tc>
                  <a:txBody>
                    <a:bodyPr/>
                    <a:lstStyle/>
                    <a:p>
                      <a:pPr algn="l" fontAlgn="ctr"/>
                      <a:r>
                        <a:rPr lang="es-MX" sz="1000" b="0" i="0" u="none" strike="noStrike">
                          <a:solidFill>
                            <a:srgbClr val="000000"/>
                          </a:solidFill>
                          <a:effectLst/>
                          <a:latin typeface="Calibri" panose="020F0502020204030204" pitchFamily="34" charset="0"/>
                        </a:rPr>
                        <a:t>Tabique/ Madera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25</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141418"/>
                  </a:ext>
                </a:extLst>
              </a:tr>
              <a:tr h="111573">
                <a:tc>
                  <a:txBody>
                    <a:bodyPr/>
                    <a:lstStyle/>
                    <a:p>
                      <a:pPr algn="l" fontAlgn="ctr"/>
                      <a:r>
                        <a:rPr lang="es-MX" sz="1000" b="0" i="0" u="none" strike="noStrike">
                          <a:solidFill>
                            <a:srgbClr val="000000"/>
                          </a:solidFill>
                          <a:effectLst/>
                          <a:latin typeface="Calibri" panose="020F0502020204030204" pitchFamily="34" charset="0"/>
                        </a:rPr>
                        <a:t>Tabique/ 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26</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63508"/>
                  </a:ext>
                </a:extLst>
              </a:tr>
              <a:tr h="111573">
                <a:tc>
                  <a:txBody>
                    <a:bodyPr/>
                    <a:lstStyle/>
                    <a:p>
                      <a:pPr algn="l" fontAlgn="ctr"/>
                      <a:r>
                        <a:rPr lang="es-MX" sz="1000" b="0" i="0" u="none" strike="noStrike">
                          <a:solidFill>
                            <a:srgbClr val="000000"/>
                          </a:solidFill>
                          <a:effectLst/>
                          <a:latin typeface="Calibri" panose="020F0502020204030204" pitchFamily="34" charset="0"/>
                        </a:rPr>
                        <a:t>Tabique/ 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27</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425361"/>
                  </a:ext>
                </a:extLst>
              </a:tr>
              <a:tr h="111573">
                <a:tc>
                  <a:txBody>
                    <a:bodyPr/>
                    <a:lstStyle/>
                    <a:p>
                      <a:pPr algn="l" fontAlgn="ctr"/>
                      <a:r>
                        <a:rPr lang="es-MX" sz="1000" b="0" i="0" u="none" strike="noStrike">
                          <a:solidFill>
                            <a:srgbClr val="000000"/>
                          </a:solidFill>
                          <a:effectLst/>
                          <a:latin typeface="Calibri" panose="020F0502020204030204" pitchFamily="34" charset="0"/>
                        </a:rPr>
                        <a:t>Tabicón / Block</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28</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8206472"/>
                  </a:ext>
                </a:extLst>
              </a:tr>
              <a:tr h="111573">
                <a:tc>
                  <a:txBody>
                    <a:bodyPr/>
                    <a:lstStyle/>
                    <a:p>
                      <a:pPr algn="l" fontAlgn="ctr"/>
                      <a:r>
                        <a:rPr lang="es-MX" sz="1000" b="0" i="0" u="none" strike="noStrike">
                          <a:solidFill>
                            <a:srgbClr val="000000"/>
                          </a:solidFill>
                          <a:effectLst/>
                          <a:latin typeface="Calibri" panose="020F0502020204030204" pitchFamily="34" charset="0"/>
                        </a:rPr>
                        <a:t>Tabicón / Madera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29</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726013"/>
                  </a:ext>
                </a:extLst>
              </a:tr>
              <a:tr h="111573">
                <a:tc>
                  <a:txBody>
                    <a:bodyPr/>
                    <a:lstStyle/>
                    <a:p>
                      <a:pPr algn="l" fontAlgn="ctr"/>
                      <a:r>
                        <a:rPr lang="es-MX" sz="1000" b="0" i="0" u="none" strike="noStrike">
                          <a:solidFill>
                            <a:srgbClr val="000000"/>
                          </a:solidFill>
                          <a:effectLst/>
                          <a:latin typeface="Calibri" panose="020F0502020204030204" pitchFamily="34" charset="0"/>
                        </a:rPr>
                        <a:t>Tabicón / 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30</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63741"/>
                  </a:ext>
                </a:extLst>
              </a:tr>
              <a:tr h="111573">
                <a:tc>
                  <a:txBody>
                    <a:bodyPr/>
                    <a:lstStyle/>
                    <a:p>
                      <a:pPr algn="l" fontAlgn="ctr"/>
                      <a:r>
                        <a:rPr lang="es-MX" sz="1000" b="0" i="0" u="none" strike="noStrike">
                          <a:solidFill>
                            <a:srgbClr val="000000"/>
                          </a:solidFill>
                          <a:effectLst/>
                          <a:latin typeface="Calibri" panose="020F0502020204030204" pitchFamily="34" charset="0"/>
                        </a:rPr>
                        <a:t>Tabicón / 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31</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995482"/>
                  </a:ext>
                </a:extLst>
              </a:tr>
              <a:tr h="111573">
                <a:tc>
                  <a:txBody>
                    <a:bodyPr/>
                    <a:lstStyle/>
                    <a:p>
                      <a:pPr algn="l" fontAlgn="ctr"/>
                      <a:r>
                        <a:rPr lang="es-MX" sz="1000" b="0" i="0" u="none" strike="noStrike">
                          <a:solidFill>
                            <a:srgbClr val="000000"/>
                          </a:solidFill>
                          <a:effectLst/>
                          <a:latin typeface="Calibri" panose="020F0502020204030204" pitchFamily="34" charset="0"/>
                        </a:rPr>
                        <a:t>Block / Madera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32</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573592"/>
                  </a:ext>
                </a:extLst>
              </a:tr>
              <a:tr h="111573">
                <a:tc>
                  <a:txBody>
                    <a:bodyPr/>
                    <a:lstStyle/>
                    <a:p>
                      <a:pPr algn="l" fontAlgn="ctr"/>
                      <a:r>
                        <a:rPr lang="es-MX" sz="1000" b="0" i="0" u="none" strike="noStrike">
                          <a:solidFill>
                            <a:srgbClr val="000000"/>
                          </a:solidFill>
                          <a:effectLst/>
                          <a:latin typeface="Calibri" panose="020F0502020204030204" pitchFamily="34" charset="0"/>
                        </a:rPr>
                        <a:t>Block / 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33</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051069"/>
                  </a:ext>
                </a:extLst>
              </a:tr>
              <a:tr h="111573">
                <a:tc>
                  <a:txBody>
                    <a:bodyPr/>
                    <a:lstStyle/>
                    <a:p>
                      <a:pPr algn="l" fontAlgn="ctr"/>
                      <a:r>
                        <a:rPr lang="es-MX" sz="1000" b="0" i="0" u="none" strike="noStrike">
                          <a:solidFill>
                            <a:srgbClr val="000000"/>
                          </a:solidFill>
                          <a:effectLst/>
                          <a:latin typeface="Calibri" panose="020F0502020204030204" pitchFamily="34" charset="0"/>
                        </a:rPr>
                        <a:t>Block / 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34</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935248"/>
                  </a:ext>
                </a:extLst>
              </a:tr>
              <a:tr h="111573">
                <a:tc>
                  <a:txBody>
                    <a:bodyPr/>
                    <a:lstStyle/>
                    <a:p>
                      <a:pPr algn="l" fontAlgn="ctr"/>
                      <a:r>
                        <a:rPr lang="es-MX" sz="1000" b="0" i="0" u="none" strike="noStrike">
                          <a:solidFill>
                            <a:srgbClr val="000000"/>
                          </a:solidFill>
                          <a:effectLst/>
                          <a:latin typeface="Calibri" panose="020F0502020204030204" pitchFamily="34" charset="0"/>
                        </a:rPr>
                        <a:t>Madera / Lámina</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35</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472621"/>
                  </a:ext>
                </a:extLst>
              </a:tr>
              <a:tr h="111573">
                <a:tc>
                  <a:txBody>
                    <a:bodyPr/>
                    <a:lstStyle/>
                    <a:p>
                      <a:pPr algn="l" fontAlgn="ctr"/>
                      <a:r>
                        <a:rPr lang="es-MX" sz="1000" b="0" i="0" u="none" strike="noStrike">
                          <a:solidFill>
                            <a:srgbClr val="000000"/>
                          </a:solidFill>
                          <a:effectLst/>
                          <a:latin typeface="Calibri" panose="020F0502020204030204" pitchFamily="34" charset="0"/>
                        </a:rPr>
                        <a:t>Madera / 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a:solidFill>
                            <a:srgbClr val="000000"/>
                          </a:solidFill>
                          <a:effectLst/>
                          <a:latin typeface="Calibri" panose="020F0502020204030204" pitchFamily="34" charset="0"/>
                        </a:rPr>
                        <a:t>36</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642999"/>
                  </a:ext>
                </a:extLst>
              </a:tr>
              <a:tr h="111573">
                <a:tc>
                  <a:txBody>
                    <a:bodyPr/>
                    <a:lstStyle/>
                    <a:p>
                      <a:pPr algn="l" fontAlgn="ctr"/>
                      <a:r>
                        <a:rPr lang="es-MX" sz="1000" b="0" i="0" u="none" strike="noStrike">
                          <a:solidFill>
                            <a:srgbClr val="000000"/>
                          </a:solidFill>
                          <a:effectLst/>
                          <a:latin typeface="Calibri" panose="020F0502020204030204" pitchFamily="34" charset="0"/>
                        </a:rPr>
                        <a:t>Lámina / Cartón</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0" i="0" u="none" strike="noStrike" dirty="0">
                          <a:solidFill>
                            <a:srgbClr val="000000"/>
                          </a:solidFill>
                          <a:effectLst/>
                          <a:latin typeface="Calibri" panose="020F0502020204030204" pitchFamily="34" charset="0"/>
                        </a:rPr>
                        <a:t>37</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109058"/>
                  </a:ext>
                </a:extLst>
              </a:tr>
            </a:tbl>
          </a:graphicData>
        </a:graphic>
      </p:graphicFrame>
      <p:graphicFrame>
        <p:nvGraphicFramePr>
          <p:cNvPr id="11" name="Tabla 10">
            <a:extLst>
              <a:ext uri="{FF2B5EF4-FFF2-40B4-BE49-F238E27FC236}">
                <a16:creationId xmlns:a16="http://schemas.microsoft.com/office/drawing/2014/main" id="{08E2A916-906B-4837-B93D-D80F45B8316C}"/>
              </a:ext>
            </a:extLst>
          </p:cNvPr>
          <p:cNvGraphicFramePr>
            <a:graphicFrameLocks noGrp="1"/>
          </p:cNvGraphicFramePr>
          <p:nvPr>
            <p:extLst>
              <p:ext uri="{D42A27DB-BD31-4B8C-83A1-F6EECF244321}">
                <p14:modId xmlns:p14="http://schemas.microsoft.com/office/powerpoint/2010/main" val="1448490698"/>
              </p:ext>
            </p:extLst>
          </p:nvPr>
        </p:nvGraphicFramePr>
        <p:xfrm>
          <a:off x="4454236" y="4591339"/>
          <a:ext cx="1206500" cy="1524000"/>
        </p:xfrm>
        <a:graphic>
          <a:graphicData uri="http://schemas.openxmlformats.org/drawingml/2006/table">
            <a:tbl>
              <a:tblPr/>
              <a:tblGrid>
                <a:gridCol w="823484">
                  <a:extLst>
                    <a:ext uri="{9D8B030D-6E8A-4147-A177-3AD203B41FA5}">
                      <a16:colId xmlns:a16="http://schemas.microsoft.com/office/drawing/2014/main" val="1576186255"/>
                    </a:ext>
                  </a:extLst>
                </a:gridCol>
                <a:gridCol w="383016">
                  <a:extLst>
                    <a:ext uri="{9D8B030D-6E8A-4147-A177-3AD203B41FA5}">
                      <a16:colId xmlns:a16="http://schemas.microsoft.com/office/drawing/2014/main" val="2349924993"/>
                    </a:ext>
                  </a:extLst>
                </a:gridCol>
              </a:tblGrid>
              <a:tr h="190500">
                <a:tc gridSpan="2">
                  <a:txBody>
                    <a:bodyPr/>
                    <a:lstStyle/>
                    <a:p>
                      <a:pPr algn="ctr" fontAlgn="ctr"/>
                      <a:r>
                        <a:rPr lang="es-MX" sz="1100" b="1" i="0" u="none" strike="noStrike">
                          <a:solidFill>
                            <a:srgbClr val="FFFFFF"/>
                          </a:solidFill>
                          <a:effectLst/>
                          <a:latin typeface="Calibri" panose="020F0502020204030204" pitchFamily="34" charset="0"/>
                        </a:rPr>
                        <a:t>TECHUMBRE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1F4E78"/>
                    </a:solidFill>
                  </a:tcPr>
                </a:tc>
                <a:tc hMerge="1">
                  <a:txBody>
                    <a:bodyPr/>
                    <a:lstStyle/>
                    <a:p>
                      <a:endParaRPr lang="es-MX"/>
                    </a:p>
                  </a:txBody>
                  <a:tcPr/>
                </a:tc>
                <a:extLst>
                  <a:ext uri="{0D108BD9-81ED-4DB2-BD59-A6C34878D82A}">
                    <a16:rowId xmlns:a16="http://schemas.microsoft.com/office/drawing/2014/main" val="2569058878"/>
                  </a:ext>
                </a:extLst>
              </a:tr>
              <a:tr h="190500">
                <a:tc>
                  <a:txBody>
                    <a:bodyPr/>
                    <a:lstStyle/>
                    <a:p>
                      <a:pPr algn="ctr" fontAlgn="ctr"/>
                      <a:r>
                        <a:rPr lang="es-MX" sz="1100" b="1" i="0" u="none" strike="noStrike">
                          <a:solidFill>
                            <a:srgbClr val="000000"/>
                          </a:solidFill>
                          <a:effectLst/>
                          <a:latin typeface="Calibri" panose="020F0502020204030204" pitchFamily="34" charset="0"/>
                        </a:rPr>
                        <a:t>Material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650412"/>
                  </a:ext>
                </a:extLst>
              </a:tr>
              <a:tr h="190500">
                <a:tc>
                  <a:txBody>
                    <a:bodyPr/>
                    <a:lstStyle/>
                    <a:p>
                      <a:pPr algn="l" fontAlgn="ctr"/>
                      <a:r>
                        <a:rPr lang="es-MX" sz="1100" b="0" i="0" u="none" strike="noStrike">
                          <a:solidFill>
                            <a:srgbClr val="000000"/>
                          </a:solidFill>
                          <a:effectLst/>
                          <a:latin typeface="Calibri" panose="020F0502020204030204" pitchFamily="34" charset="0"/>
                        </a:rPr>
                        <a:t>Concreto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091217"/>
                  </a:ext>
                </a:extLst>
              </a:tr>
              <a:tr h="190500">
                <a:tc>
                  <a:txBody>
                    <a:bodyPr/>
                    <a:lstStyle/>
                    <a:p>
                      <a:pPr algn="l" fontAlgn="ctr"/>
                      <a:r>
                        <a:rPr lang="es-MX" sz="1100" b="0" i="0" u="none" strike="noStrike">
                          <a:solidFill>
                            <a:srgbClr val="000000"/>
                          </a:solidFill>
                          <a:effectLst/>
                          <a:latin typeface="Calibri" panose="020F0502020204030204" pitchFamily="34" charset="0"/>
                        </a:rPr>
                        <a:t>Lámina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753385"/>
                  </a:ext>
                </a:extLst>
              </a:tr>
              <a:tr h="190500">
                <a:tc>
                  <a:txBody>
                    <a:bodyPr/>
                    <a:lstStyle/>
                    <a:p>
                      <a:pPr algn="l" fontAlgn="ctr"/>
                      <a:r>
                        <a:rPr lang="es-MX" sz="1100" b="0" i="0" u="none" strike="noStrike">
                          <a:solidFill>
                            <a:srgbClr val="000000"/>
                          </a:solidFill>
                          <a:effectLst/>
                          <a:latin typeface="Calibri" panose="020F0502020204030204" pitchFamily="34" charset="0"/>
                        </a:rPr>
                        <a:t>Madera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046621"/>
                  </a:ext>
                </a:extLst>
              </a:tr>
              <a:tr h="190500">
                <a:tc>
                  <a:txBody>
                    <a:bodyPr/>
                    <a:lstStyle/>
                    <a:p>
                      <a:pPr algn="l" fontAlgn="ctr"/>
                      <a:r>
                        <a:rPr lang="es-MX" sz="1100" b="0" i="0" u="none" strike="noStrike">
                          <a:solidFill>
                            <a:srgbClr val="000000"/>
                          </a:solidFill>
                          <a:effectLst/>
                          <a:latin typeface="Calibri" panose="020F0502020204030204" pitchFamily="34" charset="0"/>
                        </a:rPr>
                        <a:t>Cartón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07536"/>
                  </a:ext>
                </a:extLst>
              </a:tr>
              <a:tr h="190500">
                <a:tc>
                  <a:txBody>
                    <a:bodyPr/>
                    <a:lstStyle/>
                    <a:p>
                      <a:pPr algn="l" fontAlgn="ctr"/>
                      <a:r>
                        <a:rPr lang="es-MX" sz="1100" b="0" i="0" u="none" strike="noStrike">
                          <a:solidFill>
                            <a:srgbClr val="000000"/>
                          </a:solidFill>
                          <a:effectLst/>
                          <a:latin typeface="Calibri" panose="020F0502020204030204" pitchFamily="34" charset="0"/>
                        </a:rPr>
                        <a:t>Prefabricado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692915"/>
                  </a:ext>
                </a:extLst>
              </a:tr>
              <a:tr h="190500">
                <a:tc>
                  <a:txBody>
                    <a:bodyPr/>
                    <a:lstStyle/>
                    <a:p>
                      <a:pPr algn="l" fontAlgn="ctr"/>
                      <a:r>
                        <a:rPr lang="es-MX" sz="1100" b="0" i="0" u="none" strike="noStrike">
                          <a:solidFill>
                            <a:srgbClr val="000000"/>
                          </a:solidFill>
                          <a:effectLst/>
                          <a:latin typeface="Calibri" panose="020F0502020204030204" pitchFamily="34" charset="0"/>
                        </a:rPr>
                        <a:t>Otros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533892"/>
                  </a:ext>
                </a:extLst>
              </a:tr>
            </a:tbl>
          </a:graphicData>
        </a:graphic>
      </p:graphicFrame>
      <p:graphicFrame>
        <p:nvGraphicFramePr>
          <p:cNvPr id="12" name="Tabla 11">
            <a:extLst>
              <a:ext uri="{FF2B5EF4-FFF2-40B4-BE49-F238E27FC236}">
                <a16:creationId xmlns:a16="http://schemas.microsoft.com/office/drawing/2014/main" id="{646E7015-E356-4417-A735-B04B99E64743}"/>
              </a:ext>
            </a:extLst>
          </p:cNvPr>
          <p:cNvGraphicFramePr>
            <a:graphicFrameLocks noGrp="1"/>
          </p:cNvGraphicFramePr>
          <p:nvPr>
            <p:extLst>
              <p:ext uri="{D42A27DB-BD31-4B8C-83A1-F6EECF244321}">
                <p14:modId xmlns:p14="http://schemas.microsoft.com/office/powerpoint/2010/main" val="1178643472"/>
              </p:ext>
            </p:extLst>
          </p:nvPr>
        </p:nvGraphicFramePr>
        <p:xfrm>
          <a:off x="5858449" y="4606925"/>
          <a:ext cx="4178301" cy="952500"/>
        </p:xfrm>
        <a:graphic>
          <a:graphicData uri="http://schemas.openxmlformats.org/drawingml/2006/table">
            <a:tbl>
              <a:tblPr/>
              <a:tblGrid>
                <a:gridCol w="1839985">
                  <a:extLst>
                    <a:ext uri="{9D8B030D-6E8A-4147-A177-3AD203B41FA5}">
                      <a16:colId xmlns:a16="http://schemas.microsoft.com/office/drawing/2014/main" val="239765557"/>
                    </a:ext>
                  </a:extLst>
                </a:gridCol>
                <a:gridCol w="364164">
                  <a:extLst>
                    <a:ext uri="{9D8B030D-6E8A-4147-A177-3AD203B41FA5}">
                      <a16:colId xmlns:a16="http://schemas.microsoft.com/office/drawing/2014/main" val="3535759790"/>
                    </a:ext>
                  </a:extLst>
                </a:gridCol>
                <a:gridCol w="210832">
                  <a:extLst>
                    <a:ext uri="{9D8B030D-6E8A-4147-A177-3AD203B41FA5}">
                      <a16:colId xmlns:a16="http://schemas.microsoft.com/office/drawing/2014/main" val="2279111601"/>
                    </a:ext>
                  </a:extLst>
                </a:gridCol>
                <a:gridCol w="1399156">
                  <a:extLst>
                    <a:ext uri="{9D8B030D-6E8A-4147-A177-3AD203B41FA5}">
                      <a16:colId xmlns:a16="http://schemas.microsoft.com/office/drawing/2014/main" val="1158317250"/>
                    </a:ext>
                  </a:extLst>
                </a:gridCol>
                <a:gridCol w="364164">
                  <a:extLst>
                    <a:ext uri="{9D8B030D-6E8A-4147-A177-3AD203B41FA5}">
                      <a16:colId xmlns:a16="http://schemas.microsoft.com/office/drawing/2014/main" val="3306542106"/>
                    </a:ext>
                  </a:extLst>
                </a:gridCol>
              </a:tblGrid>
              <a:tr h="190500">
                <a:tc gridSpan="5">
                  <a:txBody>
                    <a:bodyPr/>
                    <a:lstStyle/>
                    <a:p>
                      <a:pPr algn="ctr" fontAlgn="ctr"/>
                      <a:r>
                        <a:rPr lang="es-MX" sz="1100" b="1" i="0" u="none" strike="noStrike">
                          <a:solidFill>
                            <a:srgbClr val="FFFFFF"/>
                          </a:solidFill>
                          <a:effectLst/>
                          <a:latin typeface="Calibri" panose="020F0502020204030204" pitchFamily="34" charset="0"/>
                        </a:rPr>
                        <a:t>ESTRUCTURA</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D0D0D"/>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52096784"/>
                  </a:ext>
                </a:extLst>
              </a:tr>
              <a:tr h="190500">
                <a:tc>
                  <a:txBody>
                    <a:bodyPr/>
                    <a:lstStyle/>
                    <a:p>
                      <a:pPr algn="ctr" fontAlgn="ctr"/>
                      <a:r>
                        <a:rPr lang="es-MX" sz="1100" b="1" i="0" u="none" strike="noStrike">
                          <a:solidFill>
                            <a:srgbClr val="000000"/>
                          </a:solidFill>
                          <a:effectLst/>
                          <a:latin typeface="Calibri" panose="020F0502020204030204" pitchFamily="34" charset="0"/>
                        </a:rPr>
                        <a:t>Material Castillo/Columna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s-MX" sz="1100" b="1" i="0" u="none" strike="noStrike">
                          <a:solidFill>
                            <a:srgbClr val="000000"/>
                          </a:solidFill>
                          <a:effectLst/>
                          <a:latin typeface="Calibri" panose="020F0502020204030204" pitchFamily="34" charset="0"/>
                        </a:rPr>
                        <a:t>Material Trabe/Viga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effectLst/>
                          <a:latin typeface="Calibri" panose="020F0502020204030204" pitchFamily="34" charset="0"/>
                        </a:rPr>
                        <a:t>Valor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018297"/>
                  </a:ext>
                </a:extLst>
              </a:tr>
              <a:tr h="190500">
                <a:tc>
                  <a:txBody>
                    <a:bodyPr/>
                    <a:lstStyle/>
                    <a:p>
                      <a:pPr algn="l" fontAlgn="ctr"/>
                      <a:r>
                        <a:rPr lang="es-MX" sz="1100" b="0" i="0" u="none" strike="noStrike">
                          <a:solidFill>
                            <a:srgbClr val="000000"/>
                          </a:solidFill>
                          <a:effectLst/>
                          <a:latin typeface="Calibri" panose="020F0502020204030204" pitchFamily="34" charset="0"/>
                        </a:rPr>
                        <a:t>Concreto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0" i="0" u="none" strike="noStrike">
                          <a:solidFill>
                            <a:srgbClr val="000000"/>
                          </a:solidFill>
                          <a:effectLst/>
                          <a:latin typeface="Calibri" panose="020F0502020204030204" pitchFamily="34" charset="0"/>
                        </a:rPr>
                        <a:t>Concreto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599252"/>
                  </a:ext>
                </a:extLst>
              </a:tr>
              <a:tr h="190500">
                <a:tc>
                  <a:txBody>
                    <a:bodyPr/>
                    <a:lstStyle/>
                    <a:p>
                      <a:pPr algn="l" fontAlgn="ctr"/>
                      <a:r>
                        <a:rPr lang="es-MX" sz="1100" b="0" i="0" u="none" strike="noStrike">
                          <a:solidFill>
                            <a:srgbClr val="000000"/>
                          </a:solidFill>
                          <a:effectLst/>
                          <a:latin typeface="Calibri" panose="020F0502020204030204" pitchFamily="34" charset="0"/>
                        </a:rPr>
                        <a:t>Acero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0" i="0" u="none" strike="noStrike">
                          <a:solidFill>
                            <a:srgbClr val="000000"/>
                          </a:solidFill>
                          <a:effectLst/>
                          <a:latin typeface="Calibri" panose="020F0502020204030204" pitchFamily="34" charset="0"/>
                        </a:rPr>
                        <a:t>Acero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213555"/>
                  </a:ext>
                </a:extLst>
              </a:tr>
              <a:tr h="190500">
                <a:tc>
                  <a:txBody>
                    <a:bodyPr/>
                    <a:lstStyle/>
                    <a:p>
                      <a:pPr algn="l" fontAlgn="ctr"/>
                      <a:r>
                        <a:rPr lang="es-MX" sz="1100" b="0" i="0" u="none" strike="noStrike">
                          <a:solidFill>
                            <a:srgbClr val="000000"/>
                          </a:solidFill>
                          <a:effectLst/>
                          <a:latin typeface="Calibri" panose="020F0502020204030204" pitchFamily="34" charset="0"/>
                        </a:rPr>
                        <a:t>Madera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0" i="0" u="none" strike="noStrike">
                          <a:solidFill>
                            <a:srgbClr val="000000"/>
                          </a:solidFill>
                          <a:effectLst/>
                          <a:latin typeface="Calibri" panose="020F0502020204030204" pitchFamily="34" charset="0"/>
                        </a:rPr>
                        <a:t>Madera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471334"/>
                  </a:ext>
                </a:extLst>
              </a:tr>
            </a:tbl>
          </a:graphicData>
        </a:graphic>
      </p:graphicFrame>
      <p:sp>
        <p:nvSpPr>
          <p:cNvPr id="13" name="Marcador de contenido 2">
            <a:extLst>
              <a:ext uri="{FF2B5EF4-FFF2-40B4-BE49-F238E27FC236}">
                <a16:creationId xmlns:a16="http://schemas.microsoft.com/office/drawing/2014/main" id="{EED77AE7-A952-46F1-AD23-FF6BCF68AEDF}"/>
              </a:ext>
            </a:extLst>
          </p:cNvPr>
          <p:cNvSpPr>
            <a:spLocks noGrp="1"/>
          </p:cNvSpPr>
          <p:nvPr>
            <p:ph idx="1"/>
          </p:nvPr>
        </p:nvSpPr>
        <p:spPr>
          <a:xfrm>
            <a:off x="158165" y="1233891"/>
            <a:ext cx="8680432" cy="668193"/>
          </a:xfrm>
        </p:spPr>
        <p:txBody>
          <a:bodyPr>
            <a:normAutofit/>
          </a:bodyPr>
          <a:lstStyle/>
          <a:p>
            <a:pPr marL="0" indent="0">
              <a:buNone/>
            </a:pPr>
            <a:r>
              <a:rPr lang="es-MX" sz="2500" dirty="0">
                <a:latin typeface="Century Gothic" panose="020B0502020202020204" pitchFamily="34" charset="0"/>
              </a:rPr>
              <a:t>Se realizaron 9 categorías con 87 indicadores </a:t>
            </a:r>
          </a:p>
        </p:txBody>
      </p:sp>
      <p:sp>
        <p:nvSpPr>
          <p:cNvPr id="14" name="Elipse 13">
            <a:extLst>
              <a:ext uri="{FF2B5EF4-FFF2-40B4-BE49-F238E27FC236}">
                <a16:creationId xmlns:a16="http://schemas.microsoft.com/office/drawing/2014/main" id="{53BC6701-45A3-418A-96AB-6B238C1D1ACB}"/>
              </a:ext>
            </a:extLst>
          </p:cNvPr>
          <p:cNvSpPr/>
          <p:nvPr/>
        </p:nvSpPr>
        <p:spPr>
          <a:xfrm>
            <a:off x="225973" y="2388725"/>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1</a:t>
            </a:r>
          </a:p>
        </p:txBody>
      </p:sp>
      <p:sp>
        <p:nvSpPr>
          <p:cNvPr id="15" name="Elipse 14">
            <a:extLst>
              <a:ext uri="{FF2B5EF4-FFF2-40B4-BE49-F238E27FC236}">
                <a16:creationId xmlns:a16="http://schemas.microsoft.com/office/drawing/2014/main" id="{94DEB1BC-6DB4-4FEE-AA18-47435670CD36}"/>
              </a:ext>
            </a:extLst>
          </p:cNvPr>
          <p:cNvSpPr/>
          <p:nvPr/>
        </p:nvSpPr>
        <p:spPr>
          <a:xfrm>
            <a:off x="2456439" y="2388725"/>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2</a:t>
            </a:r>
          </a:p>
        </p:txBody>
      </p:sp>
      <p:sp>
        <p:nvSpPr>
          <p:cNvPr id="16" name="Elipse 15">
            <a:extLst>
              <a:ext uri="{FF2B5EF4-FFF2-40B4-BE49-F238E27FC236}">
                <a16:creationId xmlns:a16="http://schemas.microsoft.com/office/drawing/2014/main" id="{A757B5A2-3336-400C-A50C-0ED752176323}"/>
              </a:ext>
            </a:extLst>
          </p:cNvPr>
          <p:cNvSpPr/>
          <p:nvPr/>
        </p:nvSpPr>
        <p:spPr>
          <a:xfrm>
            <a:off x="4398905" y="2388725"/>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3</a:t>
            </a:r>
          </a:p>
        </p:txBody>
      </p:sp>
      <p:sp>
        <p:nvSpPr>
          <p:cNvPr id="17" name="Elipse 16">
            <a:extLst>
              <a:ext uri="{FF2B5EF4-FFF2-40B4-BE49-F238E27FC236}">
                <a16:creationId xmlns:a16="http://schemas.microsoft.com/office/drawing/2014/main" id="{D134E31A-EB6F-4FF7-8B4C-8CFE3CEE6461}"/>
              </a:ext>
            </a:extLst>
          </p:cNvPr>
          <p:cNvSpPr/>
          <p:nvPr/>
        </p:nvSpPr>
        <p:spPr>
          <a:xfrm>
            <a:off x="6972703" y="2388725"/>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4</a:t>
            </a:r>
          </a:p>
        </p:txBody>
      </p:sp>
      <p:sp>
        <p:nvSpPr>
          <p:cNvPr id="18" name="Elipse 17">
            <a:extLst>
              <a:ext uri="{FF2B5EF4-FFF2-40B4-BE49-F238E27FC236}">
                <a16:creationId xmlns:a16="http://schemas.microsoft.com/office/drawing/2014/main" id="{F68EB381-34B9-49A4-8C88-72887257C70E}"/>
              </a:ext>
            </a:extLst>
          </p:cNvPr>
          <p:cNvSpPr/>
          <p:nvPr/>
        </p:nvSpPr>
        <p:spPr>
          <a:xfrm>
            <a:off x="225973" y="4606925"/>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5</a:t>
            </a:r>
          </a:p>
        </p:txBody>
      </p:sp>
      <p:sp>
        <p:nvSpPr>
          <p:cNvPr id="19" name="Elipse 18">
            <a:extLst>
              <a:ext uri="{FF2B5EF4-FFF2-40B4-BE49-F238E27FC236}">
                <a16:creationId xmlns:a16="http://schemas.microsoft.com/office/drawing/2014/main" id="{A63CB6F5-DB0F-4455-9C24-020B14021DC0}"/>
              </a:ext>
            </a:extLst>
          </p:cNvPr>
          <p:cNvSpPr/>
          <p:nvPr/>
        </p:nvSpPr>
        <p:spPr>
          <a:xfrm>
            <a:off x="2166547" y="4542589"/>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6</a:t>
            </a:r>
          </a:p>
        </p:txBody>
      </p:sp>
      <p:sp>
        <p:nvSpPr>
          <p:cNvPr id="20" name="Elipse 19">
            <a:extLst>
              <a:ext uri="{FF2B5EF4-FFF2-40B4-BE49-F238E27FC236}">
                <a16:creationId xmlns:a16="http://schemas.microsoft.com/office/drawing/2014/main" id="{4FFBB022-7FB1-4119-A7EB-384970F19574}"/>
              </a:ext>
            </a:extLst>
          </p:cNvPr>
          <p:cNvSpPr/>
          <p:nvPr/>
        </p:nvSpPr>
        <p:spPr>
          <a:xfrm>
            <a:off x="4354381" y="4462925"/>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8</a:t>
            </a:r>
          </a:p>
        </p:txBody>
      </p:sp>
      <p:sp>
        <p:nvSpPr>
          <p:cNvPr id="21" name="Elipse 20">
            <a:extLst>
              <a:ext uri="{FF2B5EF4-FFF2-40B4-BE49-F238E27FC236}">
                <a16:creationId xmlns:a16="http://schemas.microsoft.com/office/drawing/2014/main" id="{4D99BDBB-0484-42CE-97C7-22C00DD91F6A}"/>
              </a:ext>
            </a:extLst>
          </p:cNvPr>
          <p:cNvSpPr/>
          <p:nvPr/>
        </p:nvSpPr>
        <p:spPr>
          <a:xfrm>
            <a:off x="5811305" y="4488932"/>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9</a:t>
            </a:r>
          </a:p>
        </p:txBody>
      </p:sp>
      <p:sp>
        <p:nvSpPr>
          <p:cNvPr id="22" name="Elipse 21">
            <a:extLst>
              <a:ext uri="{FF2B5EF4-FFF2-40B4-BE49-F238E27FC236}">
                <a16:creationId xmlns:a16="http://schemas.microsoft.com/office/drawing/2014/main" id="{DFC2AB7A-A691-4DAD-9203-CC1DCECC7437}"/>
              </a:ext>
            </a:extLst>
          </p:cNvPr>
          <p:cNvSpPr/>
          <p:nvPr/>
        </p:nvSpPr>
        <p:spPr>
          <a:xfrm>
            <a:off x="10069686" y="469741"/>
            <a:ext cx="288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atin typeface="Century Gothic" panose="020B0502020202020204" pitchFamily="34" charset="0"/>
              </a:rPr>
              <a:t>7</a:t>
            </a:r>
          </a:p>
        </p:txBody>
      </p:sp>
    </p:spTree>
    <p:extLst>
      <p:ext uri="{BB962C8B-B14F-4D97-AF65-F5344CB8AC3E}">
        <p14:creationId xmlns:p14="http://schemas.microsoft.com/office/powerpoint/2010/main" val="3174743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580" y="5119151"/>
            <a:ext cx="11716840" cy="1002609"/>
          </a:xfrm>
          <a:prstGeom prst="rect">
            <a:avLst/>
          </a:prstGeom>
        </p:spPr>
      </p:pic>
      <p:sp>
        <p:nvSpPr>
          <p:cNvPr id="6" name="CuadroTexto 5"/>
          <p:cNvSpPr txBox="1"/>
          <p:nvPr/>
        </p:nvSpPr>
        <p:spPr>
          <a:xfrm>
            <a:off x="640311" y="722903"/>
            <a:ext cx="9210907" cy="307777"/>
          </a:xfrm>
          <a:prstGeom prst="rect">
            <a:avLst/>
          </a:prstGeom>
          <a:noFill/>
        </p:spPr>
        <p:txBody>
          <a:bodyPr wrap="square" rtlCol="0">
            <a:spAutoFit/>
          </a:bodyPr>
          <a:lstStyle/>
          <a:p>
            <a:r>
              <a:rPr lang="es-MX" sz="1400" b="1" dirty="0">
                <a:solidFill>
                  <a:schemeClr val="bg1">
                    <a:lumMod val="50000"/>
                  </a:schemeClr>
                </a:solidFill>
                <a:latin typeface="Century Gothic" panose="020B0502020202020204" pitchFamily="34" charset="0"/>
              </a:rPr>
              <a:t>CIUDAD DE </a:t>
            </a:r>
            <a:r>
              <a:rPr lang="es-MX" sz="1400" b="1" dirty="0">
                <a:latin typeface="Century Gothic" panose="020B0502020202020204" pitchFamily="34" charset="0"/>
              </a:rPr>
              <a:t>MÉXICO                                </a:t>
            </a:r>
            <a:r>
              <a:rPr lang="es-MX" sz="1400" dirty="0">
                <a:latin typeface="Century Gothic" panose="020B0502020202020204" pitchFamily="34" charset="0"/>
              </a:rPr>
              <a:t>DELEGACIÓN CUAUHTÉMOC                             </a:t>
            </a:r>
            <a:r>
              <a:rPr lang="es-MX" sz="1400" dirty="0">
                <a:solidFill>
                  <a:schemeClr val="bg1">
                    <a:lumMod val="50000"/>
                  </a:schemeClr>
                </a:solidFill>
                <a:latin typeface="Century Gothic" panose="020B0502020202020204" pitchFamily="34" charset="0"/>
              </a:rPr>
              <a:t>COLONIA GUERRERO</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22" y="1217782"/>
            <a:ext cx="3326844" cy="2822657"/>
          </a:xfrm>
          <a:prstGeom prst="rect">
            <a:avLst/>
          </a:prstGeom>
        </p:spPr>
      </p:pic>
      <p:sp>
        <p:nvSpPr>
          <p:cNvPr id="31" name="CuadroTexto 30"/>
          <p:cNvSpPr txBox="1"/>
          <p:nvPr/>
        </p:nvSpPr>
        <p:spPr>
          <a:xfrm>
            <a:off x="216722" y="4105296"/>
            <a:ext cx="3326844" cy="461665"/>
          </a:xfrm>
          <a:prstGeom prst="rect">
            <a:avLst/>
          </a:prstGeom>
          <a:noFill/>
        </p:spPr>
        <p:txBody>
          <a:bodyPr wrap="square" rtlCol="0">
            <a:spAutoFit/>
          </a:bodyPr>
          <a:lstStyle/>
          <a:p>
            <a:pPr algn="r"/>
            <a:r>
              <a:rPr lang="es-MX" sz="1200" b="1" dirty="0">
                <a:solidFill>
                  <a:schemeClr val="bg1">
                    <a:lumMod val="50000"/>
                  </a:schemeClr>
                </a:solidFill>
                <a:latin typeface="Century Gothic" panose="020B0502020202020204" pitchFamily="34" charset="0"/>
              </a:rPr>
              <a:t>ZONA DE ESTUDIO </a:t>
            </a:r>
            <a:r>
              <a:rPr lang="es-MX" sz="1200" dirty="0">
                <a:solidFill>
                  <a:schemeClr val="bg1">
                    <a:lumMod val="50000"/>
                  </a:schemeClr>
                </a:solidFill>
                <a:latin typeface="Century Gothic" panose="020B0502020202020204" pitchFamily="34" charset="0"/>
              </a:rPr>
              <a:t>CDMX, </a:t>
            </a:r>
          </a:p>
          <a:p>
            <a:pPr algn="r"/>
            <a:r>
              <a:rPr lang="es-MX" sz="1200" dirty="0">
                <a:solidFill>
                  <a:schemeClr val="bg1">
                    <a:lumMod val="50000"/>
                  </a:schemeClr>
                </a:solidFill>
                <a:latin typeface="Century Gothic" panose="020B0502020202020204" pitchFamily="34" charset="0"/>
              </a:rPr>
              <a:t>COLONIA GUERRERO</a:t>
            </a:r>
          </a:p>
        </p:txBody>
      </p:sp>
      <p:sp>
        <p:nvSpPr>
          <p:cNvPr id="32" name="CuadroTexto 31"/>
          <p:cNvSpPr txBox="1"/>
          <p:nvPr/>
        </p:nvSpPr>
        <p:spPr>
          <a:xfrm>
            <a:off x="3800825" y="4105295"/>
            <a:ext cx="3419758" cy="461665"/>
          </a:xfrm>
          <a:prstGeom prst="rect">
            <a:avLst/>
          </a:prstGeom>
          <a:noFill/>
        </p:spPr>
        <p:txBody>
          <a:bodyPr wrap="square" rtlCol="0">
            <a:spAutoFit/>
          </a:bodyPr>
          <a:lstStyle/>
          <a:p>
            <a:pPr algn="r"/>
            <a:r>
              <a:rPr lang="es-MX" sz="1200" b="1" dirty="0">
                <a:solidFill>
                  <a:schemeClr val="bg1">
                    <a:lumMod val="50000"/>
                  </a:schemeClr>
                </a:solidFill>
                <a:latin typeface="Century Gothic" panose="020B0502020202020204" pitchFamily="34" charset="0"/>
              </a:rPr>
              <a:t>ZONA DE ESTUDIO </a:t>
            </a:r>
            <a:r>
              <a:rPr lang="es-MX" sz="1200" dirty="0">
                <a:solidFill>
                  <a:schemeClr val="bg1">
                    <a:lumMod val="50000"/>
                  </a:schemeClr>
                </a:solidFill>
                <a:latin typeface="Century Gothic" panose="020B0502020202020204" pitchFamily="34" charset="0"/>
              </a:rPr>
              <a:t>COLONIA GUERREO, </a:t>
            </a:r>
          </a:p>
          <a:p>
            <a:pPr algn="r"/>
            <a:r>
              <a:rPr lang="es-MX" sz="1200" dirty="0">
                <a:solidFill>
                  <a:schemeClr val="bg1">
                    <a:lumMod val="50000"/>
                  </a:schemeClr>
                </a:solidFill>
                <a:latin typeface="Century Gothic" panose="020B0502020202020204" pitchFamily="34" charset="0"/>
              </a:rPr>
              <a:t>CALLE HEROES</a:t>
            </a:r>
          </a:p>
        </p:txBody>
      </p:sp>
      <p:sp>
        <p:nvSpPr>
          <p:cNvPr id="34" name="CuadroTexto 33"/>
          <p:cNvSpPr txBox="1"/>
          <p:nvPr/>
        </p:nvSpPr>
        <p:spPr>
          <a:xfrm>
            <a:off x="8931509" y="6276614"/>
            <a:ext cx="3105402" cy="461665"/>
          </a:xfrm>
          <a:prstGeom prst="rect">
            <a:avLst/>
          </a:prstGeom>
          <a:noFill/>
        </p:spPr>
        <p:txBody>
          <a:bodyPr wrap="square" rtlCol="0">
            <a:spAutoFit/>
          </a:bodyPr>
          <a:lstStyle/>
          <a:p>
            <a:pPr algn="r"/>
            <a:r>
              <a:rPr lang="es-MX" sz="1200" b="1" dirty="0">
                <a:solidFill>
                  <a:schemeClr val="bg1">
                    <a:lumMod val="50000"/>
                  </a:schemeClr>
                </a:solidFill>
                <a:latin typeface="Century Gothic" panose="020B0502020202020204" pitchFamily="34" charset="0"/>
              </a:rPr>
              <a:t>ZONA DE ESTUDIO </a:t>
            </a:r>
            <a:r>
              <a:rPr lang="es-MX" sz="1200" dirty="0">
                <a:solidFill>
                  <a:schemeClr val="bg1">
                    <a:lumMod val="50000"/>
                  </a:schemeClr>
                </a:solidFill>
                <a:latin typeface="Century Gothic" panose="020B0502020202020204" pitchFamily="34" charset="0"/>
              </a:rPr>
              <a:t>COLONIA GUERREO, </a:t>
            </a:r>
          </a:p>
          <a:p>
            <a:pPr algn="r"/>
            <a:r>
              <a:rPr lang="es-MX" sz="1200" b="1" dirty="0">
                <a:solidFill>
                  <a:schemeClr val="bg1">
                    <a:lumMod val="50000"/>
                  </a:schemeClr>
                </a:solidFill>
                <a:latin typeface="Century Gothic" panose="020B0502020202020204" pitchFamily="34" charset="0"/>
              </a:rPr>
              <a:t>LARGUILLO</a:t>
            </a:r>
            <a:r>
              <a:rPr lang="es-MX" sz="1200" dirty="0">
                <a:solidFill>
                  <a:schemeClr val="bg1">
                    <a:lumMod val="50000"/>
                  </a:schemeClr>
                </a:solidFill>
                <a:latin typeface="Century Gothic" panose="020B0502020202020204" pitchFamily="34" charset="0"/>
              </a:rPr>
              <a:t> NORTE – SUR CALLE HEROES</a:t>
            </a:r>
          </a:p>
        </p:txBody>
      </p:sp>
      <p:sp>
        <p:nvSpPr>
          <p:cNvPr id="36" name="CuadroTexto 35"/>
          <p:cNvSpPr txBox="1"/>
          <p:nvPr/>
        </p:nvSpPr>
        <p:spPr>
          <a:xfrm>
            <a:off x="8648436" y="4013291"/>
            <a:ext cx="2754491" cy="646331"/>
          </a:xfrm>
          <a:prstGeom prst="rect">
            <a:avLst/>
          </a:prstGeom>
          <a:noFill/>
        </p:spPr>
        <p:txBody>
          <a:bodyPr wrap="square" rtlCol="0">
            <a:spAutoFit/>
          </a:bodyPr>
          <a:lstStyle/>
          <a:p>
            <a:pPr algn="r"/>
            <a:r>
              <a:rPr lang="es-MX" sz="1200" dirty="0">
                <a:solidFill>
                  <a:schemeClr val="bg1">
                    <a:lumMod val="50000"/>
                  </a:schemeClr>
                </a:solidFill>
                <a:latin typeface="Century Gothic" panose="020B0502020202020204" pitchFamily="34" charset="0"/>
              </a:rPr>
              <a:t>DEL. CUAUHTÉMOC,  COLONIA GUERRERO  CALLE HEROES, NÚM. 267, CP. 6300.</a:t>
            </a: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7842" y="1217779"/>
            <a:ext cx="4186043" cy="2781026"/>
          </a:xfrm>
          <a:prstGeom prst="rect">
            <a:avLst/>
          </a:prstGeom>
        </p:spPr>
      </p:pic>
      <p:grpSp>
        <p:nvGrpSpPr>
          <p:cNvPr id="5" name="Grupo 4"/>
          <p:cNvGrpSpPr/>
          <p:nvPr/>
        </p:nvGrpSpPr>
        <p:grpSpPr>
          <a:xfrm>
            <a:off x="3800825" y="1217782"/>
            <a:ext cx="3419758" cy="2822657"/>
            <a:chOff x="3584103" y="1278695"/>
            <a:chExt cx="3419758" cy="2822657"/>
          </a:xfrm>
        </p:grpSpPr>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103" y="1278695"/>
              <a:ext cx="3419758" cy="2822657"/>
            </a:xfrm>
            <a:prstGeom prst="rect">
              <a:avLst/>
            </a:prstGeom>
          </p:spPr>
        </p:pic>
        <p:sp>
          <p:nvSpPr>
            <p:cNvPr id="4" name="Rectángulo 3"/>
            <p:cNvSpPr/>
            <p:nvPr/>
          </p:nvSpPr>
          <p:spPr>
            <a:xfrm rot="713224">
              <a:off x="6060560" y="2452462"/>
              <a:ext cx="145941" cy="77036"/>
            </a:xfrm>
            <a:prstGeom prst="rect">
              <a:avLst/>
            </a:prstGeom>
            <a:noFill/>
            <a:ln>
              <a:solidFill>
                <a:srgbClr val="EC38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4" name="Título 1">
            <a:extLst>
              <a:ext uri="{FF2B5EF4-FFF2-40B4-BE49-F238E27FC236}">
                <a16:creationId xmlns:a16="http://schemas.microsoft.com/office/drawing/2014/main" id="{59DD3075-A353-4380-9AB0-2E82ABA5FACC}"/>
              </a:ext>
            </a:extLst>
          </p:cNvPr>
          <p:cNvSpPr txBox="1">
            <a:spLocks/>
          </p:cNvSpPr>
          <p:nvPr/>
        </p:nvSpPr>
        <p:spPr>
          <a:xfrm>
            <a:off x="18528" y="109826"/>
            <a:ext cx="7062651" cy="46166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000" b="1" dirty="0">
                <a:latin typeface="Century Gothic" panose="020B0502020202020204" pitchFamily="34" charset="0"/>
              </a:rPr>
              <a:t>Selección</a:t>
            </a:r>
            <a:r>
              <a:rPr lang="es-MX" sz="3000" b="1" dirty="0">
                <a:solidFill>
                  <a:schemeClr val="bg1">
                    <a:lumMod val="50000"/>
                  </a:schemeClr>
                </a:solidFill>
                <a:latin typeface="Century Gothic" panose="020B0502020202020204" pitchFamily="34" charset="0"/>
              </a:rPr>
              <a:t> de sitios </a:t>
            </a:r>
          </a:p>
        </p:txBody>
      </p:sp>
      <p:pic>
        <p:nvPicPr>
          <p:cNvPr id="15" name="Imagen 14">
            <a:extLst>
              <a:ext uri="{FF2B5EF4-FFF2-40B4-BE49-F238E27FC236}">
                <a16:creationId xmlns:a16="http://schemas.microsoft.com/office/drawing/2014/main" id="{80685A6F-94F5-4DB5-9C46-F9B343DAD5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115069">
            <a:off x="11180915" y="103013"/>
            <a:ext cx="675416" cy="962827"/>
          </a:xfrm>
          <a:prstGeom prst="rect">
            <a:avLst/>
          </a:prstGeom>
        </p:spPr>
      </p:pic>
      <p:sp>
        <p:nvSpPr>
          <p:cNvPr id="7" name="Rectángulo 6">
            <a:extLst>
              <a:ext uri="{FF2B5EF4-FFF2-40B4-BE49-F238E27FC236}">
                <a16:creationId xmlns:a16="http://schemas.microsoft.com/office/drawing/2014/main" id="{1C2AD027-EE5E-434C-9152-F4534C81A94B}"/>
              </a:ext>
            </a:extLst>
          </p:cNvPr>
          <p:cNvSpPr/>
          <p:nvPr/>
        </p:nvSpPr>
        <p:spPr>
          <a:xfrm>
            <a:off x="7596051" y="4042739"/>
            <a:ext cx="1056700" cy="276999"/>
          </a:xfrm>
          <a:prstGeom prst="rect">
            <a:avLst/>
          </a:prstGeom>
        </p:spPr>
        <p:txBody>
          <a:bodyPr wrap="none">
            <a:spAutoFit/>
          </a:bodyPr>
          <a:lstStyle/>
          <a:p>
            <a:pPr algn="just"/>
            <a:r>
              <a:rPr lang="es-MX" sz="1200" b="1" dirty="0">
                <a:solidFill>
                  <a:schemeClr val="bg1">
                    <a:lumMod val="50000"/>
                  </a:schemeClr>
                </a:solidFill>
                <a:latin typeface="Century Gothic" panose="020B0502020202020204" pitchFamily="34" charset="0"/>
              </a:rPr>
              <a:t>UBICACIÓN</a:t>
            </a:r>
          </a:p>
        </p:txBody>
      </p:sp>
      <p:sp>
        <p:nvSpPr>
          <p:cNvPr id="8" name="Rectángulo 7">
            <a:extLst>
              <a:ext uri="{FF2B5EF4-FFF2-40B4-BE49-F238E27FC236}">
                <a16:creationId xmlns:a16="http://schemas.microsoft.com/office/drawing/2014/main" id="{555EC934-2FB4-46EE-9C0B-A689A586358B}"/>
              </a:ext>
            </a:extLst>
          </p:cNvPr>
          <p:cNvSpPr/>
          <p:nvPr/>
        </p:nvSpPr>
        <p:spPr>
          <a:xfrm>
            <a:off x="389912" y="4993733"/>
            <a:ext cx="1136072" cy="11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8" name="Conector: angular 17">
            <a:extLst>
              <a:ext uri="{FF2B5EF4-FFF2-40B4-BE49-F238E27FC236}">
                <a16:creationId xmlns:a16="http://schemas.microsoft.com/office/drawing/2014/main" id="{52CF1F6D-B4FD-43A3-AB62-112712160203}"/>
              </a:ext>
            </a:extLst>
          </p:cNvPr>
          <p:cNvCxnSpPr>
            <a:cxnSpLocks/>
            <a:endCxn id="26" idx="1"/>
          </p:cNvCxnSpPr>
          <p:nvPr/>
        </p:nvCxnSpPr>
        <p:spPr>
          <a:xfrm>
            <a:off x="216722" y="4202501"/>
            <a:ext cx="2302035" cy="489877"/>
          </a:xfrm>
          <a:prstGeom prst="bentConnector3">
            <a:avLst>
              <a:gd name="adj1" fmla="val 649"/>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FB53E487-227A-49D7-8863-E304DB188454}"/>
              </a:ext>
            </a:extLst>
          </p:cNvPr>
          <p:cNvSpPr txBox="1"/>
          <p:nvPr/>
        </p:nvSpPr>
        <p:spPr>
          <a:xfrm>
            <a:off x="2518757" y="4553878"/>
            <a:ext cx="2049615" cy="276999"/>
          </a:xfrm>
          <a:prstGeom prst="rect">
            <a:avLst/>
          </a:prstGeom>
          <a:noFill/>
        </p:spPr>
        <p:txBody>
          <a:bodyPr wrap="square" rtlCol="0">
            <a:spAutoFit/>
          </a:bodyPr>
          <a:lstStyle/>
          <a:p>
            <a:pPr algn="r"/>
            <a:r>
              <a:rPr lang="es-MX" sz="1200" b="1" dirty="0">
                <a:latin typeface="Century Gothic" panose="020B0502020202020204" pitchFamily="34" charset="0"/>
              </a:rPr>
              <a:t>Identificación de la Zona </a:t>
            </a:r>
            <a:endParaRPr lang="es-MX" sz="1200" dirty="0">
              <a:latin typeface="Century Gothic" panose="020B0502020202020204" pitchFamily="34" charset="0"/>
            </a:endParaRPr>
          </a:p>
        </p:txBody>
      </p:sp>
      <p:cxnSp>
        <p:nvCxnSpPr>
          <p:cNvPr id="25" name="Conector: angular 24">
            <a:extLst>
              <a:ext uri="{FF2B5EF4-FFF2-40B4-BE49-F238E27FC236}">
                <a16:creationId xmlns:a16="http://schemas.microsoft.com/office/drawing/2014/main" id="{1573A1ED-0AA8-4B5A-BB3F-AAA5F34E9D7D}"/>
              </a:ext>
            </a:extLst>
          </p:cNvPr>
          <p:cNvCxnSpPr>
            <a:stCxn id="32" idx="3"/>
            <a:endCxn id="26" idx="3"/>
          </p:cNvCxnSpPr>
          <p:nvPr/>
        </p:nvCxnSpPr>
        <p:spPr>
          <a:xfrm flipH="1">
            <a:off x="4568372" y="4336128"/>
            <a:ext cx="2652211" cy="356250"/>
          </a:xfrm>
          <a:prstGeom prst="bentConnector3">
            <a:avLst>
              <a:gd name="adj1" fmla="val -26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62F4AA9D-3E71-4B9D-AB06-F58A0A7BBADA}"/>
              </a:ext>
            </a:extLst>
          </p:cNvPr>
          <p:cNvSpPr txBox="1"/>
          <p:nvPr/>
        </p:nvSpPr>
        <p:spPr>
          <a:xfrm>
            <a:off x="237580" y="6262577"/>
            <a:ext cx="5858420" cy="461665"/>
          </a:xfrm>
          <a:prstGeom prst="rect">
            <a:avLst/>
          </a:prstGeom>
          <a:noFill/>
        </p:spPr>
        <p:txBody>
          <a:bodyPr wrap="square" rtlCol="0">
            <a:spAutoFit/>
          </a:bodyPr>
          <a:lstStyle/>
          <a:p>
            <a:r>
              <a:rPr lang="es-MX" sz="1200" b="1" dirty="0">
                <a:latin typeface="Century Gothic" panose="020B0502020202020204" pitchFamily="34" charset="0"/>
              </a:rPr>
              <a:t>Características técnicas: larguillos de 250 a 300 m</a:t>
            </a:r>
          </a:p>
          <a:p>
            <a:r>
              <a:rPr lang="es-MX" sz="1200" b="1" dirty="0">
                <a:latin typeface="Century Gothic" panose="020B0502020202020204" pitchFamily="34" charset="0"/>
              </a:rPr>
              <a:t>Solo vivienda.  </a:t>
            </a:r>
            <a:endParaRPr lang="es-MX" sz="1200" dirty="0">
              <a:latin typeface="Century Gothic" panose="020B0502020202020204" pitchFamily="34" charset="0"/>
            </a:endParaRPr>
          </a:p>
        </p:txBody>
      </p:sp>
      <p:sp>
        <p:nvSpPr>
          <p:cNvPr id="38" name="CuadroTexto 37">
            <a:extLst>
              <a:ext uri="{FF2B5EF4-FFF2-40B4-BE49-F238E27FC236}">
                <a16:creationId xmlns:a16="http://schemas.microsoft.com/office/drawing/2014/main" id="{8D54A0AA-F418-4CEB-A7D2-DE6035708E8D}"/>
              </a:ext>
            </a:extLst>
          </p:cNvPr>
          <p:cNvSpPr txBox="1"/>
          <p:nvPr/>
        </p:nvSpPr>
        <p:spPr>
          <a:xfrm>
            <a:off x="8502648" y="4502632"/>
            <a:ext cx="2049615" cy="461665"/>
          </a:xfrm>
          <a:prstGeom prst="rect">
            <a:avLst/>
          </a:prstGeom>
          <a:noFill/>
        </p:spPr>
        <p:txBody>
          <a:bodyPr wrap="square" rtlCol="0">
            <a:spAutoFit/>
          </a:bodyPr>
          <a:lstStyle/>
          <a:p>
            <a:pPr algn="ctr"/>
            <a:r>
              <a:rPr lang="es-MX" sz="1200" b="1" dirty="0">
                <a:latin typeface="Century Gothic" panose="020B0502020202020204" pitchFamily="34" charset="0"/>
              </a:rPr>
              <a:t>Identificación de vivienda </a:t>
            </a:r>
            <a:endParaRPr lang="es-MX" sz="1200" dirty="0">
              <a:latin typeface="Century Gothic" panose="020B0502020202020204" pitchFamily="34" charset="0"/>
            </a:endParaRPr>
          </a:p>
        </p:txBody>
      </p:sp>
      <p:cxnSp>
        <p:nvCxnSpPr>
          <p:cNvPr id="40" name="Conector: angular 39">
            <a:extLst>
              <a:ext uri="{FF2B5EF4-FFF2-40B4-BE49-F238E27FC236}">
                <a16:creationId xmlns:a16="http://schemas.microsoft.com/office/drawing/2014/main" id="{B1F311AA-65D1-4F99-93FA-53E8E5238095}"/>
              </a:ext>
            </a:extLst>
          </p:cNvPr>
          <p:cNvCxnSpPr>
            <a:cxnSpLocks/>
            <a:endCxn id="38" idx="1"/>
          </p:cNvCxnSpPr>
          <p:nvPr/>
        </p:nvCxnSpPr>
        <p:spPr>
          <a:xfrm>
            <a:off x="7434435" y="4243830"/>
            <a:ext cx="1068213" cy="489635"/>
          </a:xfrm>
          <a:prstGeom prst="bentConnector3">
            <a:avLst>
              <a:gd name="adj1" fmla="val 715"/>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angular 42">
            <a:extLst>
              <a:ext uri="{FF2B5EF4-FFF2-40B4-BE49-F238E27FC236}">
                <a16:creationId xmlns:a16="http://schemas.microsoft.com/office/drawing/2014/main" id="{B18968D1-E2A0-4AA4-8359-280115536AD6}"/>
              </a:ext>
            </a:extLst>
          </p:cNvPr>
          <p:cNvCxnSpPr>
            <a:cxnSpLocks/>
            <a:endCxn id="38" idx="3"/>
          </p:cNvCxnSpPr>
          <p:nvPr/>
        </p:nvCxnSpPr>
        <p:spPr>
          <a:xfrm rot="10800000" flipV="1">
            <a:off x="10552263" y="3920991"/>
            <a:ext cx="1064518" cy="812474"/>
          </a:xfrm>
          <a:prstGeom prst="bentConnector3">
            <a:avLst>
              <a:gd name="adj1" fmla="val 1845"/>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88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34468" y="699370"/>
            <a:ext cx="9210907" cy="307777"/>
          </a:xfrm>
          <a:prstGeom prst="rect">
            <a:avLst/>
          </a:prstGeom>
          <a:noFill/>
        </p:spPr>
        <p:txBody>
          <a:bodyPr wrap="square" rtlCol="0">
            <a:spAutoFit/>
          </a:bodyPr>
          <a:lstStyle/>
          <a:p>
            <a:r>
              <a:rPr lang="es-MX" sz="1400" b="1" dirty="0">
                <a:solidFill>
                  <a:schemeClr val="bg1">
                    <a:lumMod val="50000"/>
                  </a:schemeClr>
                </a:solidFill>
                <a:latin typeface="Century Gothic" panose="020B0502020202020204" pitchFamily="34" charset="0"/>
              </a:rPr>
              <a:t>VIVIENDA EN </a:t>
            </a:r>
            <a:r>
              <a:rPr lang="es-MX" sz="1400" b="1" dirty="0">
                <a:latin typeface="Century Gothic" panose="020B0502020202020204" pitchFamily="34" charset="0"/>
              </a:rPr>
              <a:t>MAL ESTADO                                                                               DIBUJO TÉCNICO  </a:t>
            </a:r>
            <a:r>
              <a:rPr lang="es-MX" sz="1400" b="1" dirty="0">
                <a:solidFill>
                  <a:schemeClr val="bg1">
                    <a:lumMod val="50000"/>
                  </a:schemeClr>
                </a:solidFill>
                <a:latin typeface="Century Gothic" panose="020B0502020202020204" pitchFamily="34" charset="0"/>
              </a:rPr>
              <a:t> </a:t>
            </a:r>
            <a:endParaRPr lang="es-MX" sz="1400" dirty="0">
              <a:solidFill>
                <a:schemeClr val="bg1">
                  <a:lumMod val="50000"/>
                </a:schemeClr>
              </a:solidFill>
              <a:latin typeface="Century Gothic" panose="020B0502020202020204" pitchFamily="34" charset="0"/>
            </a:endParaRPr>
          </a:p>
        </p:txBody>
      </p:sp>
      <p:pic>
        <p:nvPicPr>
          <p:cNvPr id="2" name="Imagen 1"/>
          <p:cNvPicPr>
            <a:picLocks noChangeAspect="1"/>
          </p:cNvPicPr>
          <p:nvPr/>
        </p:nvPicPr>
        <p:blipFill rotWithShape="1">
          <a:blip r:embed="rId2"/>
          <a:srcRect l="48432" t="24765" r="34958" b="25824"/>
          <a:stretch/>
        </p:blipFill>
        <p:spPr>
          <a:xfrm>
            <a:off x="7417131" y="1077969"/>
            <a:ext cx="4420396" cy="5230067"/>
          </a:xfrm>
          <a:prstGeom prst="rect">
            <a:avLst/>
          </a:prstGeom>
        </p:spPr>
      </p:pic>
      <p:pic>
        <p:nvPicPr>
          <p:cNvPr id="4" name="Imagen 3"/>
          <p:cNvPicPr>
            <a:picLocks noChangeAspect="1"/>
          </p:cNvPicPr>
          <p:nvPr/>
        </p:nvPicPr>
        <p:blipFill>
          <a:blip r:embed="rId3" cstate="print">
            <a:extLst>
              <a:ext uri="{BEBA8EAE-BF5A-486C-A8C5-ECC9F3942E4B}">
                <a14:imgProps xmlns:a14="http://schemas.microsoft.com/office/drawing/2010/main">
                  <a14:imgLayer r:embed="rId4">
                    <a14:imgEffect>
                      <a14:sharpenSoften amount="10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901223" y="1297130"/>
            <a:ext cx="4389554" cy="5410184"/>
          </a:xfrm>
          <a:prstGeom prst="rect">
            <a:avLst/>
          </a:prstGeom>
        </p:spPr>
      </p:pic>
      <p:sp>
        <p:nvSpPr>
          <p:cNvPr id="10" name="CuadroTexto 9"/>
          <p:cNvSpPr txBox="1"/>
          <p:nvPr/>
        </p:nvSpPr>
        <p:spPr>
          <a:xfrm>
            <a:off x="7596051" y="6308036"/>
            <a:ext cx="3105402" cy="461665"/>
          </a:xfrm>
          <a:prstGeom prst="rect">
            <a:avLst/>
          </a:prstGeom>
          <a:noFill/>
        </p:spPr>
        <p:txBody>
          <a:bodyPr wrap="square" rtlCol="0">
            <a:spAutoFit/>
          </a:bodyPr>
          <a:lstStyle/>
          <a:p>
            <a:pPr algn="r"/>
            <a:r>
              <a:rPr lang="es-MX" sz="1200" dirty="0">
                <a:latin typeface="Century Gothic" panose="020B0502020202020204" pitchFamily="34" charset="0"/>
              </a:rPr>
              <a:t>FRENTE</a:t>
            </a:r>
          </a:p>
          <a:p>
            <a:pPr algn="r"/>
            <a:r>
              <a:rPr lang="es-MX" sz="1200" dirty="0">
                <a:latin typeface="Century Gothic" panose="020B0502020202020204" pitchFamily="34" charset="0"/>
              </a:rPr>
              <a:t>LOTE</a:t>
            </a:r>
          </a:p>
        </p:txBody>
      </p:sp>
      <p:pic>
        <p:nvPicPr>
          <p:cNvPr id="11" name="Imagen 10"/>
          <p:cNvPicPr>
            <a:picLocks noChangeAspect="1"/>
          </p:cNvPicPr>
          <p:nvPr/>
        </p:nvPicPr>
        <p:blipFill>
          <a:blip r:embed="rId5" cstate="print">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tretch>
            <a:fillRect/>
          </a:stretch>
        </p:blipFill>
        <p:spPr>
          <a:xfrm rot="11416961">
            <a:off x="11410347" y="870584"/>
            <a:ext cx="381682" cy="544100"/>
          </a:xfrm>
          <a:prstGeom prst="rect">
            <a:avLst/>
          </a:prstGeom>
        </p:spPr>
      </p:pic>
      <p:sp>
        <p:nvSpPr>
          <p:cNvPr id="7" name="Título 1">
            <a:extLst>
              <a:ext uri="{FF2B5EF4-FFF2-40B4-BE49-F238E27FC236}">
                <a16:creationId xmlns:a16="http://schemas.microsoft.com/office/drawing/2014/main" id="{219105D9-D517-41E1-80D3-B963B366A86E}"/>
              </a:ext>
            </a:extLst>
          </p:cNvPr>
          <p:cNvSpPr txBox="1">
            <a:spLocks/>
          </p:cNvSpPr>
          <p:nvPr/>
        </p:nvSpPr>
        <p:spPr>
          <a:xfrm>
            <a:off x="0" y="74156"/>
            <a:ext cx="7062651" cy="46166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000" b="1" dirty="0">
                <a:latin typeface="Century Gothic" panose="020B0502020202020204" pitchFamily="34" charset="0"/>
              </a:rPr>
              <a:t>Levantamiento</a:t>
            </a:r>
            <a:r>
              <a:rPr lang="es-MX" sz="3000" b="1" dirty="0">
                <a:solidFill>
                  <a:schemeClr val="bg1">
                    <a:lumMod val="50000"/>
                  </a:schemeClr>
                </a:solidFill>
                <a:latin typeface="Century Gothic" panose="020B0502020202020204" pitchFamily="34" charset="0"/>
              </a:rPr>
              <a:t> vivienda seleccionadas</a:t>
            </a:r>
          </a:p>
        </p:txBody>
      </p:sp>
      <p:pic>
        <p:nvPicPr>
          <p:cNvPr id="6" name="Imagen 5" descr="Imagen que contiene edificio, interior, árbol, chimenea&#10;&#10;Descripción generada con confianza alta">
            <a:extLst>
              <a:ext uri="{FF2B5EF4-FFF2-40B4-BE49-F238E27FC236}">
                <a16:creationId xmlns:a16="http://schemas.microsoft.com/office/drawing/2014/main" id="{6817EC31-2465-46B9-95F3-4F0E6230C7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13" y="1297130"/>
            <a:ext cx="3391373" cy="4791744"/>
          </a:xfrm>
          <a:prstGeom prst="rect">
            <a:avLst/>
          </a:prstGeom>
        </p:spPr>
      </p:pic>
      <p:sp>
        <p:nvSpPr>
          <p:cNvPr id="5" name="Elipse 4">
            <a:extLst>
              <a:ext uri="{FF2B5EF4-FFF2-40B4-BE49-F238E27FC236}">
                <a16:creationId xmlns:a16="http://schemas.microsoft.com/office/drawing/2014/main" id="{0003B33A-9D82-48FC-98CC-2B4894ECF6CD}"/>
              </a:ext>
            </a:extLst>
          </p:cNvPr>
          <p:cNvSpPr/>
          <p:nvPr/>
        </p:nvSpPr>
        <p:spPr>
          <a:xfrm>
            <a:off x="4774870" y="1676400"/>
            <a:ext cx="1080000" cy="1080000"/>
          </a:xfrm>
          <a:prstGeom prst="ellipse">
            <a:avLst/>
          </a:prstGeom>
          <a:noFill/>
          <a:ln w="19050">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B7FD2036-FB52-422A-9669-DF569D6A3029}"/>
              </a:ext>
            </a:extLst>
          </p:cNvPr>
          <p:cNvSpPr/>
          <p:nvPr/>
        </p:nvSpPr>
        <p:spPr>
          <a:xfrm>
            <a:off x="5016000" y="4258135"/>
            <a:ext cx="1080000" cy="1080000"/>
          </a:xfrm>
          <a:prstGeom prst="ellipse">
            <a:avLst/>
          </a:prstGeom>
          <a:noFill/>
          <a:ln w="19050">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5B2BA275-F956-46FF-A445-6A620634F02A}"/>
              </a:ext>
            </a:extLst>
          </p:cNvPr>
          <p:cNvSpPr/>
          <p:nvPr/>
        </p:nvSpPr>
        <p:spPr>
          <a:xfrm>
            <a:off x="6522651" y="5458869"/>
            <a:ext cx="1080000" cy="1080000"/>
          </a:xfrm>
          <a:prstGeom prst="ellipse">
            <a:avLst/>
          </a:prstGeom>
          <a:noFill/>
          <a:ln w="19050">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DEA60027-0392-4398-AE47-F6DEA44B0EE9}"/>
              </a:ext>
            </a:extLst>
          </p:cNvPr>
          <p:cNvSpPr/>
          <p:nvPr/>
        </p:nvSpPr>
        <p:spPr>
          <a:xfrm>
            <a:off x="6113394" y="2613002"/>
            <a:ext cx="1080000" cy="1080000"/>
          </a:xfrm>
          <a:prstGeom prst="ellipse">
            <a:avLst/>
          </a:prstGeom>
          <a:noFill/>
          <a:ln w="19050">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7840539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426</TotalTime>
  <Words>1537</Words>
  <Application>Microsoft Office PowerPoint</Application>
  <PresentationFormat>Panorámica</PresentationFormat>
  <Paragraphs>331</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Calibri</vt:lpstr>
      <vt:lpstr>Calibri Light</vt:lpstr>
      <vt:lpstr>Cambria</vt:lpstr>
      <vt:lpstr>Century Gothic</vt:lpstr>
      <vt:lpstr>Tema de Office</vt:lpstr>
      <vt:lpstr>Presentación de PowerPoint</vt:lpstr>
      <vt:lpstr>“EVALUACIÓN DE LA RESILIENCIA – VULNERABILIDAD ARQUITECTÓNICA, BASADA EN REALIDAD VIRTUAL” Jorge F Cervantes Borja, Ines R Luna Cabrera y María Elvia Castillo Hernández LAB. SIMMUV CIAUP-FA UNAM </vt:lpstr>
      <vt:lpstr>Presentación de PowerPoint</vt:lpstr>
      <vt:lpstr>Presentación de PowerPoint</vt:lpstr>
      <vt:lpstr>Presentación de PowerPoint</vt:lpstr>
      <vt:lpstr>Zona de Estudio - ZMCM </vt:lpstr>
      <vt:lpstr>Elaboración de indicadores </vt:lpstr>
      <vt:lpstr>Presentación de PowerPoint</vt:lpstr>
      <vt:lpstr>Presentación de PowerPoint</vt:lpstr>
      <vt:lpstr>Presentación de PowerPoint</vt:lpstr>
      <vt:lpstr>Presentación de PowerPoint</vt:lpstr>
      <vt:lpstr>Presentación de PowerPoint</vt:lpstr>
      <vt:lpstr>Conclusiones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la resiliencia – vulnerabilidad arquitectónica basada en realidad virtual.</dc:title>
  <dc:creator>SIMMUV20</dc:creator>
  <cp:lastModifiedBy>Elvia Castillo</cp:lastModifiedBy>
  <cp:revision>37</cp:revision>
  <dcterms:created xsi:type="dcterms:W3CDTF">2018-09-11T19:10:36Z</dcterms:created>
  <dcterms:modified xsi:type="dcterms:W3CDTF">2020-07-11T19:00:38Z</dcterms:modified>
</cp:coreProperties>
</file>