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7" r:id="rId3"/>
    <p:sldId id="269" r:id="rId4"/>
    <p:sldId id="258" r:id="rId5"/>
    <p:sldId id="260" r:id="rId6"/>
    <p:sldId id="259" r:id="rId7"/>
    <p:sldId id="267" r:id="rId8"/>
    <p:sldId id="261" r:id="rId9"/>
    <p:sldId id="262" r:id="rId10"/>
    <p:sldId id="264" r:id="rId11"/>
    <p:sldId id="265" r:id="rId12"/>
  </p:sldIdLst>
  <p:sldSz cx="9144000" cy="6858000" type="letter"/>
  <p:notesSz cx="10058400" cy="7772400"/>
  <p:defaultTextStyle>
    <a:defPPr>
      <a:defRPr lang="es-MX"/>
    </a:defPPr>
    <a:lvl1pPr marL="0" algn="l" defTabSz="820583" rtl="0" eaLnBrk="1" latinLnBrk="0" hangingPunct="1">
      <a:defRPr sz="1615" kern="1200">
        <a:solidFill>
          <a:schemeClr val="tx1"/>
        </a:solidFill>
        <a:latin typeface="+mn-lt"/>
        <a:ea typeface="+mn-ea"/>
        <a:cs typeface="+mn-cs"/>
      </a:defRPr>
    </a:lvl1pPr>
    <a:lvl2pPr marL="410291" algn="l" defTabSz="820583" rtl="0" eaLnBrk="1" latinLnBrk="0" hangingPunct="1">
      <a:defRPr sz="1615" kern="1200">
        <a:solidFill>
          <a:schemeClr val="tx1"/>
        </a:solidFill>
        <a:latin typeface="+mn-lt"/>
        <a:ea typeface="+mn-ea"/>
        <a:cs typeface="+mn-cs"/>
      </a:defRPr>
    </a:lvl2pPr>
    <a:lvl3pPr marL="820583" algn="l" defTabSz="820583" rtl="0" eaLnBrk="1" latinLnBrk="0" hangingPunct="1">
      <a:defRPr sz="1615" kern="1200">
        <a:solidFill>
          <a:schemeClr val="tx1"/>
        </a:solidFill>
        <a:latin typeface="+mn-lt"/>
        <a:ea typeface="+mn-ea"/>
        <a:cs typeface="+mn-cs"/>
      </a:defRPr>
    </a:lvl3pPr>
    <a:lvl4pPr marL="1230874" algn="l" defTabSz="820583" rtl="0" eaLnBrk="1" latinLnBrk="0" hangingPunct="1">
      <a:defRPr sz="1615" kern="1200">
        <a:solidFill>
          <a:schemeClr val="tx1"/>
        </a:solidFill>
        <a:latin typeface="+mn-lt"/>
        <a:ea typeface="+mn-ea"/>
        <a:cs typeface="+mn-cs"/>
      </a:defRPr>
    </a:lvl4pPr>
    <a:lvl5pPr marL="1641165" algn="l" defTabSz="820583" rtl="0" eaLnBrk="1" latinLnBrk="0" hangingPunct="1">
      <a:defRPr sz="1615" kern="1200">
        <a:solidFill>
          <a:schemeClr val="tx1"/>
        </a:solidFill>
        <a:latin typeface="+mn-lt"/>
        <a:ea typeface="+mn-ea"/>
        <a:cs typeface="+mn-cs"/>
      </a:defRPr>
    </a:lvl5pPr>
    <a:lvl6pPr marL="2051456" algn="l" defTabSz="820583" rtl="0" eaLnBrk="1" latinLnBrk="0" hangingPunct="1">
      <a:defRPr sz="1615" kern="1200">
        <a:solidFill>
          <a:schemeClr val="tx1"/>
        </a:solidFill>
        <a:latin typeface="+mn-lt"/>
        <a:ea typeface="+mn-ea"/>
        <a:cs typeface="+mn-cs"/>
      </a:defRPr>
    </a:lvl6pPr>
    <a:lvl7pPr marL="2461748" algn="l" defTabSz="820583" rtl="0" eaLnBrk="1" latinLnBrk="0" hangingPunct="1">
      <a:defRPr sz="1615" kern="1200">
        <a:solidFill>
          <a:schemeClr val="tx1"/>
        </a:solidFill>
        <a:latin typeface="+mn-lt"/>
        <a:ea typeface="+mn-ea"/>
        <a:cs typeface="+mn-cs"/>
      </a:defRPr>
    </a:lvl7pPr>
    <a:lvl8pPr marL="2872039" algn="l" defTabSz="820583" rtl="0" eaLnBrk="1" latinLnBrk="0" hangingPunct="1">
      <a:defRPr sz="1615" kern="1200">
        <a:solidFill>
          <a:schemeClr val="tx1"/>
        </a:solidFill>
        <a:latin typeface="+mn-lt"/>
        <a:ea typeface="+mn-ea"/>
        <a:cs typeface="+mn-cs"/>
      </a:defRPr>
    </a:lvl8pPr>
    <a:lvl9pPr marL="3282330" algn="l" defTabSz="820583" rtl="0" eaLnBrk="1" latinLnBrk="0" hangingPunct="1">
      <a:defRPr sz="161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68" userDrawn="1">
          <p15:clr>
            <a:srgbClr val="A4A3A4"/>
          </p15:clr>
        </p15:guide>
        <p15:guide id="2" pos="283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62C2A"/>
    <a:srgbClr val="F59546"/>
    <a:srgbClr val="8064A1"/>
    <a:srgbClr val="BF504C"/>
    <a:srgbClr val="1A3F6B"/>
    <a:srgbClr val="D7E4BD"/>
    <a:srgbClr val="FFC000"/>
    <a:srgbClr val="5F7D24"/>
    <a:srgbClr val="34ABCA"/>
    <a:srgbClr val="8DB2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309"/>
    <p:restoredTop sz="94668"/>
  </p:normalViewPr>
  <p:slideViewPr>
    <p:cSldViewPr>
      <p:cViewPr varScale="1">
        <p:scale>
          <a:sx n="82" d="100"/>
          <a:sy n="82" d="100"/>
        </p:scale>
        <p:origin x="864" y="72"/>
      </p:cViewPr>
      <p:guideLst>
        <p:guide orient="horz" pos="1968"/>
        <p:guide pos="283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78" d="100"/>
          <a:sy n="78" d="100"/>
        </p:scale>
        <p:origin x="2030" y="5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 sz="1500" b="0" dirty="0"/>
              <a:t>PARTICIPANTES (ALUMNOS)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plotArea>
      <c:layout>
        <c:manualLayout>
          <c:layoutTarget val="inner"/>
          <c:xMode val="edge"/>
          <c:yMode val="edge"/>
          <c:x val="8.3984089790712202E-2"/>
          <c:y val="0.12596001786689701"/>
          <c:w val="0.35222649960591601"/>
          <c:h val="0.79594724394550098"/>
        </c:manualLayout>
      </c:layout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PARTICIPANTES (ALUMNOS)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2"/>
            <c:bubble3D val="0"/>
            <c:spPr>
              <a:gradFill rotWithShape="1">
                <a:gsLst>
                  <a:gs pos="0">
                    <a:schemeClr val="accent5">
                      <a:shade val="51000"/>
                      <a:satMod val="130000"/>
                    </a:schemeClr>
                  </a:gs>
                  <a:gs pos="80000">
                    <a:schemeClr val="accent5">
                      <a:shade val="93000"/>
                      <a:satMod val="130000"/>
                    </a:schemeClr>
                  </a:gs>
                  <a:gs pos="100000">
                    <a:schemeClr val="accent5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3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shade val="51000"/>
                      <a:satMod val="130000"/>
                    </a:schemeClr>
                  </a:gs>
                  <a:gs pos="80000">
                    <a:schemeClr val="accent1">
                      <a:lumMod val="60000"/>
                      <a:shade val="93000"/>
                      <a:satMod val="130000"/>
                    </a:schemeClr>
                  </a:gs>
                  <a:gs pos="100000">
                    <a:schemeClr val="accent1">
                      <a:lumMod val="60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4"/>
            <c:bubble3D val="0"/>
            <c:spPr>
              <a:gradFill rotWithShape="1">
                <a:gsLst>
                  <a:gs pos="0">
                    <a:schemeClr val="accent3">
                      <a:lumMod val="60000"/>
                      <a:shade val="51000"/>
                      <a:satMod val="130000"/>
                    </a:schemeClr>
                  </a:gs>
                  <a:gs pos="80000">
                    <a:schemeClr val="accent3">
                      <a:lumMod val="60000"/>
                      <a:shade val="93000"/>
                      <a:satMod val="130000"/>
                    </a:schemeClr>
                  </a:gs>
                  <a:gs pos="100000">
                    <a:schemeClr val="accent3">
                      <a:lumMod val="60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5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6"/>
            <c:bubble3D val="0"/>
            <c:spPr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fld id="{FBE4D15E-5B1C-4062-B980-69002D4BD584}" type="PERCENTAGE">
                      <a:rPr lang="en-US" b="1">
                        <a:solidFill>
                          <a:schemeClr val="bg1"/>
                        </a:solidFill>
                      </a:rPr>
                      <a:pPr/>
                      <a:t>[PORCENTAJE]</a:t>
                    </a:fld>
                    <a:endParaRPr lang="es-MX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D113DDE4-0005-40DB-85A5-64442BFFD8A6}" type="PERCENTAGE">
                      <a:rPr lang="en-US" b="1">
                        <a:solidFill>
                          <a:schemeClr val="bg1"/>
                        </a:solidFill>
                      </a:rPr>
                      <a:pPr/>
                      <a:t>[PORCENTAJE]</a:t>
                    </a:fld>
                    <a:endParaRPr lang="es-MX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fld id="{65E5C261-AE6B-423C-B455-C0C62CFBCD93}" type="PERCENTAGE">
                      <a:rPr lang="en-US" b="1" i="0">
                        <a:solidFill>
                          <a:schemeClr val="bg1"/>
                        </a:solidFill>
                      </a:rPr>
                      <a:pPr/>
                      <a:t>[PORCENTAJE]</a:t>
                    </a:fld>
                    <a:endParaRPr lang="es-MX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fld id="{D89E3053-48B9-47DC-BEA6-FCBD57A95667}" type="PERCENTAGE">
                      <a:rPr lang="en-US">
                        <a:solidFill>
                          <a:schemeClr val="bg1"/>
                        </a:solidFill>
                      </a:rPr>
                      <a:pPr/>
                      <a:t>[PORCENTAJE]</a:t>
                    </a:fld>
                    <a:endParaRPr lang="es-MX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6"/>
              <c:layout>
                <c:manualLayout>
                  <c:x val="0"/>
                  <c:y val="-2.3787648343284201E-2"/>
                </c:manualLayout>
              </c:layout>
              <c:tx>
                <c:rich>
                  <a:bodyPr/>
                  <a:lstStyle/>
                  <a:p>
                    <a:r>
                      <a:rPr lang="en-US" sz="1500" b="0" cap="none" spc="0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</a:rPr>
                      <a:t>1%</a:t>
                    </a:r>
                    <a:endParaRPr lang="en-US" sz="1500" b="0" cap="none" spc="0" dirty="0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endParaRP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00" b="0" i="0" u="none" strike="noStrike" kern="1200" cap="none" spc="0" baseline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Hoja1!$A$2:$A$8</c:f>
              <c:strCache>
                <c:ptCount val="7"/>
                <c:pt idx="0">
                  <c:v>PAPIIT  </c:v>
                </c:pt>
                <c:pt idx="1">
                  <c:v>CURSO SOFFTURE</c:v>
                </c:pt>
                <c:pt idx="2">
                  <c:v>VERANO DE LE INVESTIGACION</c:v>
                </c:pt>
                <c:pt idx="3">
                  <c:v>SERVICIO SOCIAL</c:v>
                </c:pt>
                <c:pt idx="4">
                  <c:v>CONACYT</c:v>
                </c:pt>
                <c:pt idx="5">
                  <c:v>TESIS </c:v>
                </c:pt>
                <c:pt idx="6">
                  <c:v>ESTANCIA INTERNACIONAL </c:v>
                </c:pt>
              </c:strCache>
            </c:strRef>
          </c:cat>
          <c:val>
            <c:numRef>
              <c:f>Hoja1!$B$2:$B$8</c:f>
              <c:numCache>
                <c:formatCode>General</c:formatCode>
                <c:ptCount val="7"/>
                <c:pt idx="0">
                  <c:v>58</c:v>
                </c:pt>
                <c:pt idx="1">
                  <c:v>46</c:v>
                </c:pt>
                <c:pt idx="2">
                  <c:v>37</c:v>
                </c:pt>
                <c:pt idx="3">
                  <c:v>25</c:v>
                </c:pt>
                <c:pt idx="4">
                  <c:v>5</c:v>
                </c:pt>
                <c:pt idx="5">
                  <c:v>5</c:v>
                </c:pt>
                <c:pt idx="6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8654963176404495"/>
          <c:y val="0.14724747820096701"/>
          <c:w val="0.35784505133156502"/>
          <c:h val="0.7269937607703860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plotArea>
      <c:layout>
        <c:manualLayout>
          <c:layoutTarget val="inner"/>
          <c:xMode val="edge"/>
          <c:yMode val="edge"/>
          <c:x val="0.39753536489757002"/>
          <c:y val="4.6296296296296302E-3"/>
          <c:w val="0.40310887275454199"/>
          <c:h val="0.86220508894721504"/>
        </c:manualLayout>
      </c:layout>
      <c:pieChart>
        <c:varyColors val="1"/>
        <c:ser>
          <c:idx val="0"/>
          <c:order val="0"/>
          <c:tx>
            <c:strRef>
              <c:f>Hoja1!$B$1</c:f>
              <c:strCache>
                <c:ptCount val="1"/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1"/>
            <c:bubble3D val="0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2"/>
            <c:bubble3D val="0"/>
            <c:spPr>
              <a:solidFill>
                <a:schemeClr val="accent6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3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Hoja1!$A$2:$A$5</c:f>
              <c:strCache>
                <c:ptCount val="4"/>
                <c:pt idx="0">
                  <c:v>Artículos Científicos</c:v>
                </c:pt>
                <c:pt idx="1">
                  <c:v>Capítulos de libros</c:v>
                </c:pt>
                <c:pt idx="2">
                  <c:v>Libros </c:v>
                </c:pt>
                <c:pt idx="3">
                  <c:v>Tesis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30</c:v>
                </c:pt>
                <c:pt idx="1">
                  <c:v>18</c:v>
                </c:pt>
                <c:pt idx="2">
                  <c:v>3</c:v>
                </c:pt>
                <c:pt idx="3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3.6347445205712897E-2"/>
          <c:y val="0.212671697287839"/>
          <c:w val="0.31033319698674"/>
          <c:h val="0.4001356080489940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59275" cy="388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5697538" y="0"/>
            <a:ext cx="4359275" cy="388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9505B3-0A99-4E8D-8B8E-35A939BF5C46}" type="datetimeFigureOut">
              <a:rPr lang="es-MX" smtClean="0"/>
              <a:t>28/08/2017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7383463"/>
            <a:ext cx="4359275" cy="388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5697538" y="7383463"/>
            <a:ext cx="4359275" cy="388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3D9B82-6B36-4D55-B804-97F0B732087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905487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59275" cy="388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5697538" y="0"/>
            <a:ext cx="4359275" cy="388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974577-8875-4ABF-8D96-3E2C88B5411F}" type="datetimeFigureOut">
              <a:rPr lang="es-MX" smtClean="0"/>
              <a:t>28/08/2017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281363" y="971550"/>
            <a:ext cx="3495675" cy="2622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1006475" y="3740150"/>
            <a:ext cx="8045450" cy="30607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7383463"/>
            <a:ext cx="4359275" cy="388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5697538" y="7383463"/>
            <a:ext cx="4359275" cy="388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BF8438-4718-41D6-BBA5-BBE0A4BABED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580423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F8438-4718-41D6-BBA5-BBE0A4BABED8}" type="slidenum">
              <a:rPr lang="es-MX" smtClean="0"/>
              <a:t>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516312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F8438-4718-41D6-BBA5-BBE0A4BABED8}" type="slidenum">
              <a:rPr lang="es-MX" smtClean="0"/>
              <a:t>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720125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F8438-4718-41D6-BBA5-BBE0A4BABED8}" type="slidenum">
              <a:rPr lang="es-MX" smtClean="0"/>
              <a:t>7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877868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F8438-4718-41D6-BBA5-BBE0A4BABED8}" type="slidenum">
              <a:rPr lang="es-MX" smtClean="0"/>
              <a:t>8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685194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F8438-4718-41D6-BBA5-BBE0A4BABED8}" type="slidenum">
              <a:rPr lang="es-MX" smtClean="0"/>
              <a:t>10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434610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F8438-4718-41D6-BBA5-BBE0A4BABED8}" type="slidenum">
              <a:rPr lang="es-MX" smtClean="0"/>
              <a:t>11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446009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8/28/2017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8/28/2017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8/28/2017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8/28/2017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8/28/2017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577340"/>
            <a:ext cx="82296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2485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2485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8/28/2017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2485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03433">
        <a:defRPr>
          <a:latin typeface="+mn-lt"/>
          <a:ea typeface="+mn-ea"/>
          <a:cs typeface="+mn-cs"/>
        </a:defRPr>
      </a:lvl2pPr>
      <a:lvl3pPr marL="806867">
        <a:defRPr>
          <a:latin typeface="+mn-lt"/>
          <a:ea typeface="+mn-ea"/>
          <a:cs typeface="+mn-cs"/>
        </a:defRPr>
      </a:lvl3pPr>
      <a:lvl4pPr marL="1210300">
        <a:defRPr>
          <a:latin typeface="+mn-lt"/>
          <a:ea typeface="+mn-ea"/>
          <a:cs typeface="+mn-cs"/>
        </a:defRPr>
      </a:lvl4pPr>
      <a:lvl5pPr marL="1613733">
        <a:defRPr>
          <a:latin typeface="+mn-lt"/>
          <a:ea typeface="+mn-ea"/>
          <a:cs typeface="+mn-cs"/>
        </a:defRPr>
      </a:lvl5pPr>
      <a:lvl6pPr marL="2017166">
        <a:defRPr>
          <a:latin typeface="+mn-lt"/>
          <a:ea typeface="+mn-ea"/>
          <a:cs typeface="+mn-cs"/>
        </a:defRPr>
      </a:lvl6pPr>
      <a:lvl7pPr marL="2420600">
        <a:defRPr>
          <a:latin typeface="+mn-lt"/>
          <a:ea typeface="+mn-ea"/>
          <a:cs typeface="+mn-cs"/>
        </a:defRPr>
      </a:lvl7pPr>
      <a:lvl8pPr marL="2824033">
        <a:defRPr>
          <a:latin typeface="+mn-lt"/>
          <a:ea typeface="+mn-ea"/>
          <a:cs typeface="+mn-cs"/>
        </a:defRPr>
      </a:lvl8pPr>
      <a:lvl9pPr marL="3227466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03433">
        <a:defRPr>
          <a:latin typeface="+mn-lt"/>
          <a:ea typeface="+mn-ea"/>
          <a:cs typeface="+mn-cs"/>
        </a:defRPr>
      </a:lvl2pPr>
      <a:lvl3pPr marL="806867">
        <a:defRPr>
          <a:latin typeface="+mn-lt"/>
          <a:ea typeface="+mn-ea"/>
          <a:cs typeface="+mn-cs"/>
        </a:defRPr>
      </a:lvl3pPr>
      <a:lvl4pPr marL="1210300">
        <a:defRPr>
          <a:latin typeface="+mn-lt"/>
          <a:ea typeface="+mn-ea"/>
          <a:cs typeface="+mn-cs"/>
        </a:defRPr>
      </a:lvl4pPr>
      <a:lvl5pPr marL="1613733">
        <a:defRPr>
          <a:latin typeface="+mn-lt"/>
          <a:ea typeface="+mn-ea"/>
          <a:cs typeface="+mn-cs"/>
        </a:defRPr>
      </a:lvl5pPr>
      <a:lvl6pPr marL="2017166">
        <a:defRPr>
          <a:latin typeface="+mn-lt"/>
          <a:ea typeface="+mn-ea"/>
          <a:cs typeface="+mn-cs"/>
        </a:defRPr>
      </a:lvl6pPr>
      <a:lvl7pPr marL="2420600">
        <a:defRPr>
          <a:latin typeface="+mn-lt"/>
          <a:ea typeface="+mn-ea"/>
          <a:cs typeface="+mn-cs"/>
        </a:defRPr>
      </a:lvl7pPr>
      <a:lvl8pPr marL="2824033">
        <a:defRPr>
          <a:latin typeface="+mn-lt"/>
          <a:ea typeface="+mn-ea"/>
          <a:cs typeface="+mn-cs"/>
        </a:defRPr>
      </a:lvl8pPr>
      <a:lvl9pPr marL="3227466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5.pn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6.jpeg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5" Type="http://schemas.openxmlformats.org/officeDocument/2006/relationships/image" Target="../media/image1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3.emf"/><Relationship Id="rId3" Type="http://schemas.openxmlformats.org/officeDocument/2006/relationships/image" Target="../media/image16.png"/><Relationship Id="rId7" Type="http://schemas.openxmlformats.org/officeDocument/2006/relationships/image" Target="../media/image18.jpg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jpeg"/><Relationship Id="rId11" Type="http://schemas.openxmlformats.org/officeDocument/2006/relationships/image" Target="../media/image21.jpeg"/><Relationship Id="rId5" Type="http://schemas.openxmlformats.org/officeDocument/2006/relationships/image" Target="../media/image6.png"/><Relationship Id="rId10" Type="http://schemas.microsoft.com/office/2007/relationships/hdphoto" Target="../media/hdphoto1.wdp"/><Relationship Id="rId4" Type="http://schemas.openxmlformats.org/officeDocument/2006/relationships/image" Target="../media/image1.png"/><Relationship Id="rId9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5" Type="http://schemas.openxmlformats.org/officeDocument/2006/relationships/image" Target="../media/image1.png"/><Relationship Id="rId4" Type="http://schemas.openxmlformats.org/officeDocument/2006/relationships/chart" Target="../charts/char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bk object 16"/>
          <p:cNvSpPr/>
          <p:nvPr/>
        </p:nvSpPr>
        <p:spPr>
          <a:xfrm>
            <a:off x="0" y="2805355"/>
            <a:ext cx="5751153" cy="4052645"/>
          </a:xfrm>
          <a:prstGeom prst="rect">
            <a:avLst/>
          </a:prstGeom>
          <a:blipFill>
            <a:blip r:embed="rId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425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9" t="3774" b="9434"/>
          <a:stretch/>
        </p:blipFill>
        <p:spPr>
          <a:xfrm>
            <a:off x="6858000" y="229631"/>
            <a:ext cx="2082079" cy="1752600"/>
          </a:xfrm>
          <a:prstGeom prst="rect">
            <a:avLst/>
          </a:prstGeom>
        </p:spPr>
      </p:pic>
      <p:sp>
        <p:nvSpPr>
          <p:cNvPr id="2" name="object 2"/>
          <p:cNvSpPr/>
          <p:nvPr/>
        </p:nvSpPr>
        <p:spPr>
          <a:xfrm>
            <a:off x="311111" y="6743845"/>
            <a:ext cx="325330" cy="11415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425"/>
          </a:p>
        </p:txBody>
      </p:sp>
      <p:sp>
        <p:nvSpPr>
          <p:cNvPr id="9" name="Rectángulo 8"/>
          <p:cNvSpPr/>
          <p:nvPr/>
        </p:nvSpPr>
        <p:spPr>
          <a:xfrm>
            <a:off x="533400" y="2164808"/>
            <a:ext cx="8050359" cy="14488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400" b="1" dirty="0">
                <a:latin typeface="Century Gothic" panose="020B0502020202020204" pitchFamily="34" charset="0"/>
              </a:rPr>
              <a:t>50 AÑOS DE INVESTIGACIÓN </a:t>
            </a:r>
          </a:p>
          <a:p>
            <a:pPr algn="ctr"/>
            <a:r>
              <a:rPr lang="es-MX" sz="2400" b="1" dirty="0">
                <a:latin typeface="Century Gothic" panose="020B0502020202020204" pitchFamily="34" charset="0"/>
              </a:rPr>
              <a:t>CENTRO DE </a:t>
            </a:r>
            <a:r>
              <a:rPr lang="es-MX" sz="2400" b="1" dirty="0" smtClean="0">
                <a:latin typeface="Century Gothic" panose="020B0502020202020204" pitchFamily="34" charset="0"/>
              </a:rPr>
              <a:t>INVESTIGACIONES DE ARQUITECTURA, URBANISMO Y PAISAJE</a:t>
            </a:r>
            <a:endParaRPr lang="es-MX" sz="2400" b="1" dirty="0">
              <a:latin typeface="Century Gothic" panose="020B0502020202020204" pitchFamily="34" charset="0"/>
            </a:endParaRPr>
          </a:p>
          <a:p>
            <a:pPr algn="ctr"/>
            <a:endParaRPr lang="es-MX" b="1" dirty="0">
              <a:latin typeface="Century Gothic" panose="020B0502020202020204" pitchFamily="34" charset="0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1158694" y="3605890"/>
            <a:ext cx="6674211" cy="28477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200" b="1" dirty="0">
                <a:latin typeface="Century Gothic" panose="020B0502020202020204" pitchFamily="34" charset="0"/>
              </a:rPr>
              <a:t>Laboratorio d</a:t>
            </a:r>
            <a:r>
              <a:rPr lang="es-MX" sz="2200" b="1" dirty="0" smtClean="0">
                <a:latin typeface="Century Gothic" panose="020B0502020202020204" pitchFamily="34" charset="0"/>
              </a:rPr>
              <a:t>e </a:t>
            </a:r>
            <a:r>
              <a:rPr lang="es-MX" sz="2200" b="1" dirty="0">
                <a:latin typeface="Century Gothic" panose="020B0502020202020204" pitchFamily="34" charset="0"/>
              </a:rPr>
              <a:t>Sistemas </a:t>
            </a:r>
            <a:r>
              <a:rPr lang="es-MX" sz="2200" b="1" dirty="0" smtClean="0">
                <a:latin typeface="Century Gothic" panose="020B0502020202020204" pitchFamily="34" charset="0"/>
              </a:rPr>
              <a:t>de </a:t>
            </a:r>
            <a:r>
              <a:rPr lang="es-MX" sz="2200" b="1" dirty="0">
                <a:latin typeface="Century Gothic" panose="020B0502020202020204" pitchFamily="34" charset="0"/>
              </a:rPr>
              <a:t>Información, Monitoreo </a:t>
            </a:r>
            <a:r>
              <a:rPr lang="es-MX" sz="2200" b="1" dirty="0" smtClean="0">
                <a:latin typeface="Century Gothic" panose="020B0502020202020204" pitchFamily="34" charset="0"/>
              </a:rPr>
              <a:t>y </a:t>
            </a:r>
            <a:r>
              <a:rPr lang="es-MX" sz="2200" b="1" dirty="0">
                <a:latin typeface="Century Gothic" panose="020B0502020202020204" pitchFamily="34" charset="0"/>
              </a:rPr>
              <a:t>Modelación Urbana y de </a:t>
            </a:r>
            <a:r>
              <a:rPr lang="es-MX" sz="2200" b="1" dirty="0" smtClean="0">
                <a:latin typeface="Century Gothic" panose="020B0502020202020204" pitchFamily="34" charset="0"/>
              </a:rPr>
              <a:t>Vivienda </a:t>
            </a:r>
          </a:p>
          <a:p>
            <a:pPr algn="ctr"/>
            <a:r>
              <a:rPr lang="es-MX" sz="2200" b="1" dirty="0" smtClean="0">
                <a:latin typeface="Century Gothic" panose="020B0502020202020204" pitchFamily="34" charset="0"/>
              </a:rPr>
              <a:t>SIMMUV </a:t>
            </a:r>
            <a:endParaRPr lang="es-MX" sz="2200" b="1" dirty="0">
              <a:latin typeface="Century Gothic" panose="020B0502020202020204" pitchFamily="34" charset="0"/>
            </a:endParaRPr>
          </a:p>
          <a:p>
            <a:pPr algn="ctr"/>
            <a:endParaRPr lang="es-MX" b="1" dirty="0">
              <a:latin typeface="Century Gothic" panose="020B0502020202020204" pitchFamily="34" charset="0"/>
            </a:endParaRPr>
          </a:p>
          <a:p>
            <a:pPr algn="ctr"/>
            <a:endParaRPr lang="es-MX" b="1" dirty="0">
              <a:latin typeface="Century Gothic" panose="020B0502020202020204" pitchFamily="34" charset="0"/>
            </a:endParaRPr>
          </a:p>
          <a:p>
            <a:pPr algn="ctr"/>
            <a:endParaRPr lang="es-MX" b="1" dirty="0">
              <a:latin typeface="Century Gothic" panose="020B0502020202020204" pitchFamily="34" charset="0"/>
            </a:endParaRPr>
          </a:p>
          <a:p>
            <a:pPr algn="ctr"/>
            <a:r>
              <a:rPr lang="es-MX" b="1" dirty="0">
                <a:latin typeface="Century Gothic" panose="020B0502020202020204" pitchFamily="34" charset="0"/>
              </a:rPr>
              <a:t>Jorge </a:t>
            </a:r>
            <a:r>
              <a:rPr lang="es-MX" b="1" dirty="0" smtClean="0">
                <a:latin typeface="Century Gothic" panose="020B0502020202020204" pitchFamily="34" charset="0"/>
              </a:rPr>
              <a:t>Fernando </a:t>
            </a:r>
            <a:r>
              <a:rPr lang="es-MX" b="1" dirty="0">
                <a:latin typeface="Century Gothic" panose="020B0502020202020204" pitchFamily="34" charset="0"/>
              </a:rPr>
              <a:t>Cervantes Borja</a:t>
            </a:r>
          </a:p>
          <a:p>
            <a:pPr algn="ctr"/>
            <a:r>
              <a:rPr lang="es-MX" b="1" dirty="0">
                <a:latin typeface="Century Gothic" panose="020B0502020202020204" pitchFamily="34" charset="0"/>
              </a:rPr>
              <a:t>coordinador </a:t>
            </a:r>
          </a:p>
          <a:p>
            <a:pPr algn="ctr"/>
            <a:endParaRPr lang="es-MX" b="1" dirty="0">
              <a:latin typeface="Century Gothic" panose="020B0502020202020204" pitchFamily="34" charset="0"/>
            </a:endParaRPr>
          </a:p>
          <a:p>
            <a:pPr algn="ctr"/>
            <a:r>
              <a:rPr lang="es-MX" b="1" dirty="0">
                <a:latin typeface="Century Gothic" panose="020B0502020202020204" pitchFamily="34" charset="0"/>
              </a:rPr>
              <a:t> agosto 2017</a:t>
            </a:r>
            <a:endParaRPr lang="es-MX" dirty="0"/>
          </a:p>
        </p:txBody>
      </p:sp>
      <p:pic>
        <p:nvPicPr>
          <p:cNvPr id="1028" name="Picture 4" descr="Resultado de imagen para logo del ciaup unam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11" t="7285" r="6040" b="5721"/>
          <a:stretch/>
        </p:blipFill>
        <p:spPr bwMode="auto">
          <a:xfrm>
            <a:off x="2521940" y="377558"/>
            <a:ext cx="1288060" cy="1291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esultado de imagen para logo unam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1000"/>
            <a:ext cx="1146110" cy="1288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Resultado de imagen para logo ciaup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5740181"/>
            <a:ext cx="1273296" cy="915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lipse 12"/>
          <p:cNvSpPr/>
          <p:nvPr/>
        </p:nvSpPr>
        <p:spPr>
          <a:xfrm flipH="1">
            <a:off x="304800" y="324943"/>
            <a:ext cx="304800" cy="3048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4" name="Rectángulo 13"/>
          <p:cNvSpPr/>
          <p:nvPr/>
        </p:nvSpPr>
        <p:spPr>
          <a:xfrm>
            <a:off x="623169" y="261566"/>
            <a:ext cx="189256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000" b="1" dirty="0"/>
              <a:t>PERSONAL 2017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1994276" y="1837504"/>
            <a:ext cx="23560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1200" dirty="0"/>
              <a:t>Dr. Jorge F Cervantes Borja.</a:t>
            </a:r>
          </a:p>
          <a:p>
            <a:pPr algn="ctr"/>
            <a:r>
              <a:rPr lang="pt-BR" sz="1200" dirty="0" err="1"/>
              <a:t>Coordinador</a:t>
            </a:r>
            <a:r>
              <a:rPr lang="pt-BR" sz="1200" dirty="0"/>
              <a:t> Investigador Titular C </a:t>
            </a:r>
            <a:endParaRPr lang="es-MX" sz="1200" dirty="0"/>
          </a:p>
        </p:txBody>
      </p:sp>
      <p:sp>
        <p:nvSpPr>
          <p:cNvPr id="17" name="Rectángulo 16"/>
          <p:cNvSpPr/>
          <p:nvPr/>
        </p:nvSpPr>
        <p:spPr>
          <a:xfrm>
            <a:off x="1371600" y="5355981"/>
            <a:ext cx="223311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1200" dirty="0"/>
              <a:t>Arq. Claudia A </a:t>
            </a:r>
            <a:r>
              <a:rPr lang="pt-BR" sz="1200" dirty="0" err="1"/>
              <a:t>Orihuela</a:t>
            </a:r>
            <a:r>
              <a:rPr lang="pt-BR" sz="1200" dirty="0"/>
              <a:t> Martínez</a:t>
            </a:r>
          </a:p>
          <a:p>
            <a:pPr algn="ctr"/>
            <a:r>
              <a:rPr lang="pt-BR" sz="1200" dirty="0" err="1"/>
              <a:t>Maestría</a:t>
            </a:r>
            <a:r>
              <a:rPr lang="pt-BR" sz="1200" dirty="0"/>
              <a:t> </a:t>
            </a:r>
            <a:r>
              <a:rPr lang="pt-BR" sz="1200" dirty="0" err="1"/>
              <a:t>en</a:t>
            </a:r>
            <a:r>
              <a:rPr lang="pt-BR" sz="1200" dirty="0"/>
              <a:t> </a:t>
            </a:r>
            <a:r>
              <a:rPr lang="pt-BR" sz="1200" dirty="0" err="1"/>
              <a:t>Investigación</a:t>
            </a:r>
            <a:r>
              <a:rPr lang="pt-BR" sz="1200" dirty="0"/>
              <a:t> de </a:t>
            </a:r>
          </a:p>
          <a:p>
            <a:pPr algn="ctr"/>
            <a:r>
              <a:rPr lang="pt-BR" sz="1200" dirty="0" err="1"/>
              <a:t>Operaciones</a:t>
            </a:r>
            <a:r>
              <a:rPr lang="pt-BR" sz="1200" dirty="0"/>
              <a:t>  FI.</a:t>
            </a:r>
          </a:p>
        </p:txBody>
      </p:sp>
      <p:sp>
        <p:nvSpPr>
          <p:cNvPr id="18" name="Rectángulo 17"/>
          <p:cNvSpPr/>
          <p:nvPr/>
        </p:nvSpPr>
        <p:spPr>
          <a:xfrm>
            <a:off x="5411670" y="5392207"/>
            <a:ext cx="18737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1200" dirty="0"/>
              <a:t>Arq. Brenda Camacho </a:t>
            </a:r>
          </a:p>
          <a:p>
            <a:pPr algn="ctr"/>
            <a:r>
              <a:rPr lang="pt-BR" sz="1200" dirty="0" err="1" smtClean="0"/>
              <a:t>Pasante</a:t>
            </a:r>
            <a:r>
              <a:rPr lang="pt-BR" sz="1200" dirty="0" smtClean="0"/>
              <a:t> </a:t>
            </a:r>
            <a:r>
              <a:rPr lang="pt-BR" sz="1200" dirty="0"/>
              <a:t>de </a:t>
            </a:r>
            <a:r>
              <a:rPr lang="pt-BR" sz="1200" dirty="0" err="1"/>
              <a:t>Arquitectura</a:t>
            </a:r>
            <a:r>
              <a:rPr lang="pt-BR" sz="1200" dirty="0"/>
              <a:t> FA</a:t>
            </a:r>
          </a:p>
        </p:txBody>
      </p:sp>
      <p:sp>
        <p:nvSpPr>
          <p:cNvPr id="26" name="Rectángulo 25"/>
          <p:cNvSpPr/>
          <p:nvPr/>
        </p:nvSpPr>
        <p:spPr>
          <a:xfrm>
            <a:off x="2286000" y="3541547"/>
            <a:ext cx="173476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1100" dirty="0"/>
              <a:t>M </a:t>
            </a:r>
            <a:r>
              <a:rPr lang="pt-BR" sz="1100" dirty="0" err="1"/>
              <a:t>en</a:t>
            </a:r>
            <a:r>
              <a:rPr lang="pt-BR" sz="1100" dirty="0"/>
              <a:t> U.  </a:t>
            </a:r>
            <a:r>
              <a:rPr lang="pt-BR" sz="1100" dirty="0" err="1"/>
              <a:t>Rosario</a:t>
            </a:r>
            <a:r>
              <a:rPr lang="pt-BR" sz="1100" dirty="0"/>
              <a:t> </a:t>
            </a:r>
            <a:r>
              <a:rPr lang="pt-BR" sz="1100" dirty="0" err="1"/>
              <a:t>Ines</a:t>
            </a:r>
            <a:r>
              <a:rPr lang="pt-BR" sz="1100" dirty="0"/>
              <a:t> Luna </a:t>
            </a:r>
          </a:p>
          <a:p>
            <a:pPr algn="ctr"/>
            <a:r>
              <a:rPr lang="pt-BR" sz="1100" dirty="0" err="1"/>
              <a:t>Doctorante</a:t>
            </a:r>
            <a:r>
              <a:rPr lang="pt-BR" sz="1100" dirty="0"/>
              <a:t>  PMDU-FA</a:t>
            </a:r>
          </a:p>
        </p:txBody>
      </p:sp>
      <p:sp>
        <p:nvSpPr>
          <p:cNvPr id="48" name="Rectángulo 47"/>
          <p:cNvSpPr/>
          <p:nvPr/>
        </p:nvSpPr>
        <p:spPr>
          <a:xfrm>
            <a:off x="5314443" y="1787056"/>
            <a:ext cx="16267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_tradnl" sz="1200" dirty="0"/>
              <a:t>Dra. Esther Maya Pérez</a:t>
            </a:r>
          </a:p>
          <a:p>
            <a:pPr algn="ctr"/>
            <a:r>
              <a:rPr lang="es-ES_tradnl" sz="1200" dirty="0" smtClean="0"/>
              <a:t>Investigador </a:t>
            </a:r>
            <a:r>
              <a:rPr lang="es-ES_tradnl" sz="1200" dirty="0"/>
              <a:t>Titular C</a:t>
            </a:r>
          </a:p>
        </p:txBody>
      </p:sp>
      <p:sp>
        <p:nvSpPr>
          <p:cNvPr id="49" name="Rectángulo 48"/>
          <p:cNvSpPr/>
          <p:nvPr/>
        </p:nvSpPr>
        <p:spPr>
          <a:xfrm>
            <a:off x="218291" y="4279231"/>
            <a:ext cx="16533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1200" dirty="0"/>
              <a:t>M. </a:t>
            </a:r>
            <a:r>
              <a:rPr lang="pt-BR" sz="1200" dirty="0" err="1"/>
              <a:t>en</a:t>
            </a:r>
            <a:r>
              <a:rPr lang="pt-BR" sz="1200" dirty="0"/>
              <a:t> C. Rosália Gomez</a:t>
            </a:r>
          </a:p>
          <a:p>
            <a:pPr algn="ctr"/>
            <a:r>
              <a:rPr lang="pt-BR" sz="1200" dirty="0" err="1"/>
              <a:t>Doctorante</a:t>
            </a:r>
            <a:r>
              <a:rPr lang="pt-BR" sz="1200" dirty="0"/>
              <a:t> FES-</a:t>
            </a:r>
            <a:r>
              <a:rPr lang="pt-BR" sz="1200" dirty="0" err="1"/>
              <a:t>Aragón</a:t>
            </a:r>
            <a:r>
              <a:rPr lang="pt-BR" sz="1200" dirty="0"/>
              <a:t> </a:t>
            </a:r>
            <a:endParaRPr lang="es-MX" sz="1200" dirty="0"/>
          </a:p>
        </p:txBody>
      </p:sp>
      <p:sp>
        <p:nvSpPr>
          <p:cNvPr id="53" name="Rectángulo 52"/>
          <p:cNvSpPr/>
          <p:nvPr/>
        </p:nvSpPr>
        <p:spPr>
          <a:xfrm>
            <a:off x="3630109" y="4552738"/>
            <a:ext cx="18748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1200" dirty="0" err="1"/>
              <a:t>M.en</a:t>
            </a:r>
            <a:r>
              <a:rPr lang="pt-BR" sz="1200" dirty="0"/>
              <a:t> U. </a:t>
            </a:r>
            <a:r>
              <a:rPr lang="es-ES_tradnl" sz="1200" dirty="0"/>
              <a:t>Ricardo Ortiz Salas</a:t>
            </a:r>
          </a:p>
          <a:p>
            <a:pPr algn="ctr"/>
            <a:r>
              <a:rPr lang="pt-BR" sz="1200" dirty="0" err="1"/>
              <a:t>Doctorante</a:t>
            </a:r>
            <a:r>
              <a:rPr lang="pt-BR" sz="1200" dirty="0"/>
              <a:t>  PMDU-FA</a:t>
            </a:r>
          </a:p>
        </p:txBody>
      </p:sp>
      <p:sp>
        <p:nvSpPr>
          <p:cNvPr id="54" name="Rectángulo 53"/>
          <p:cNvSpPr/>
          <p:nvPr/>
        </p:nvSpPr>
        <p:spPr>
          <a:xfrm>
            <a:off x="6773018" y="4287491"/>
            <a:ext cx="18372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200" dirty="0"/>
              <a:t>M </a:t>
            </a:r>
            <a:r>
              <a:rPr lang="pt-BR" sz="1200" dirty="0" err="1"/>
              <a:t>en</a:t>
            </a:r>
            <a:r>
              <a:rPr lang="pt-BR" sz="1200" dirty="0"/>
              <a:t> U. . José Salvador Rosas </a:t>
            </a:r>
            <a:r>
              <a:rPr lang="pt-BR" sz="1200" dirty="0" err="1"/>
              <a:t>Barrera</a:t>
            </a:r>
            <a:endParaRPr lang="pt-BR" sz="1200" dirty="0"/>
          </a:p>
          <a:p>
            <a:pPr algn="ctr"/>
            <a:r>
              <a:rPr lang="pt-BR" sz="1200" dirty="0"/>
              <a:t> </a:t>
            </a:r>
            <a:r>
              <a:rPr lang="pt-BR" sz="1200" dirty="0" err="1"/>
              <a:t>Doctorante</a:t>
            </a:r>
            <a:r>
              <a:rPr lang="pt-BR" sz="1200" dirty="0"/>
              <a:t>  PMDU-FA</a:t>
            </a:r>
          </a:p>
        </p:txBody>
      </p:sp>
      <p:cxnSp>
        <p:nvCxnSpPr>
          <p:cNvPr id="59" name="Conector angular 58"/>
          <p:cNvCxnSpPr>
            <a:endCxn id="49" idx="0"/>
          </p:cNvCxnSpPr>
          <p:nvPr/>
        </p:nvCxnSpPr>
        <p:spPr>
          <a:xfrm rot="10800000" flipV="1">
            <a:off x="1044961" y="4050901"/>
            <a:ext cx="3522551" cy="228330"/>
          </a:xfrm>
          <a:prstGeom prst="bentConnector2">
            <a:avLst/>
          </a:prstGeom>
          <a:ln w="19050">
            <a:solidFill>
              <a:schemeClr val="accent5">
                <a:lumMod val="7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ector angular 60"/>
          <p:cNvCxnSpPr>
            <a:endCxn id="54" idx="0"/>
          </p:cNvCxnSpPr>
          <p:nvPr/>
        </p:nvCxnSpPr>
        <p:spPr>
          <a:xfrm>
            <a:off x="4567513" y="4044244"/>
            <a:ext cx="3124152" cy="243247"/>
          </a:xfrm>
          <a:prstGeom prst="bentConnector2">
            <a:avLst/>
          </a:prstGeom>
          <a:ln w="19050">
            <a:solidFill>
              <a:schemeClr val="accent5">
                <a:lumMod val="7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Rectángulo 74"/>
          <p:cNvSpPr/>
          <p:nvPr/>
        </p:nvSpPr>
        <p:spPr>
          <a:xfrm>
            <a:off x="5180541" y="3441541"/>
            <a:ext cx="235045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sz="1200" dirty="0"/>
              <a:t> Lic. Elvia María Castillo Hernández</a:t>
            </a:r>
          </a:p>
          <a:p>
            <a:pPr algn="ctr"/>
            <a:r>
              <a:rPr lang="es-MX" sz="1200" dirty="0"/>
              <a:t>Maestría en Gestión y Desarrollo </a:t>
            </a:r>
          </a:p>
          <a:p>
            <a:pPr algn="ctr"/>
            <a:r>
              <a:rPr lang="es-MX" sz="1200" dirty="0"/>
              <a:t>Inmobiliario PMDU-FA</a:t>
            </a:r>
          </a:p>
        </p:txBody>
      </p:sp>
      <p:cxnSp>
        <p:nvCxnSpPr>
          <p:cNvPr id="79" name="Conector recto de flecha 78"/>
          <p:cNvCxnSpPr>
            <a:endCxn id="17" idx="0"/>
          </p:cNvCxnSpPr>
          <p:nvPr/>
        </p:nvCxnSpPr>
        <p:spPr>
          <a:xfrm flipH="1">
            <a:off x="2488156" y="4051107"/>
            <a:ext cx="4004" cy="1304874"/>
          </a:xfrm>
          <a:prstGeom prst="straightConnector1">
            <a:avLst/>
          </a:prstGeom>
          <a:ln w="19050">
            <a:solidFill>
              <a:schemeClr val="accent5">
                <a:lumMod val="7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ángulo 26"/>
          <p:cNvSpPr/>
          <p:nvPr/>
        </p:nvSpPr>
        <p:spPr>
          <a:xfrm>
            <a:off x="1" y="6477000"/>
            <a:ext cx="6553200" cy="25746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b="1" dirty="0">
                <a:ln w="0"/>
                <a:solidFill>
                  <a:schemeClr val="accent5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Laboratorio de Sistemas de Información, Monitoreo y Modelación Urbana y de Vivienda SIMMUV </a:t>
            </a:r>
          </a:p>
        </p:txBody>
      </p:sp>
      <p:cxnSp>
        <p:nvCxnSpPr>
          <p:cNvPr id="28" name="Conector recto 27"/>
          <p:cNvCxnSpPr/>
          <p:nvPr/>
        </p:nvCxnSpPr>
        <p:spPr>
          <a:xfrm>
            <a:off x="152400" y="6477000"/>
            <a:ext cx="66294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" name="Imagen 4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50" r="20983"/>
          <a:stretch/>
        </p:blipFill>
        <p:spPr>
          <a:xfrm>
            <a:off x="2552700" y="646508"/>
            <a:ext cx="1143000" cy="1111309"/>
          </a:xfrm>
          <a:prstGeom prst="rect">
            <a:avLst/>
          </a:prstGeom>
        </p:spPr>
      </p:pic>
      <p:sp>
        <p:nvSpPr>
          <p:cNvPr id="30" name="bk object 16"/>
          <p:cNvSpPr/>
          <p:nvPr/>
        </p:nvSpPr>
        <p:spPr>
          <a:xfrm flipH="1">
            <a:off x="6348529" y="0"/>
            <a:ext cx="2707045" cy="1873923"/>
          </a:xfrm>
          <a:prstGeom prst="rect">
            <a:avLst/>
          </a:prstGeom>
          <a:blipFill>
            <a:blip r:embed="rId4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425"/>
          </a:p>
        </p:txBody>
      </p:sp>
      <p:pic>
        <p:nvPicPr>
          <p:cNvPr id="36" name="Picture 2" descr="Resultado de imagen para logo ciaup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6022134"/>
            <a:ext cx="990600" cy="712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4917" y="646509"/>
            <a:ext cx="1131453" cy="1094955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5" name="Conector angular 4"/>
          <p:cNvCxnSpPr>
            <a:stCxn id="10" idx="2"/>
          </p:cNvCxnSpPr>
          <p:nvPr/>
        </p:nvCxnSpPr>
        <p:spPr>
          <a:xfrm rot="16200000" flipH="1">
            <a:off x="3781191" y="1690301"/>
            <a:ext cx="177457" cy="1395192"/>
          </a:xfrm>
          <a:prstGeom prst="bentConnector2">
            <a:avLst/>
          </a:prstGeom>
          <a:ln w="19050">
            <a:solidFill>
              <a:schemeClr val="accent5">
                <a:lumMod val="7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angular 20"/>
          <p:cNvCxnSpPr/>
          <p:nvPr/>
        </p:nvCxnSpPr>
        <p:spPr>
          <a:xfrm>
            <a:off x="8763000" y="6248400"/>
            <a:ext cx="914400" cy="91440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angular 23"/>
          <p:cNvCxnSpPr>
            <a:stCxn id="48" idx="2"/>
          </p:cNvCxnSpPr>
          <p:nvPr/>
        </p:nvCxnSpPr>
        <p:spPr>
          <a:xfrm rot="5400000">
            <a:off x="5233089" y="1583145"/>
            <a:ext cx="229142" cy="1560294"/>
          </a:xfrm>
          <a:prstGeom prst="bentConnector2">
            <a:avLst/>
          </a:prstGeom>
          <a:ln w="19050">
            <a:solidFill>
              <a:schemeClr val="accent5">
                <a:lumMod val="7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Imagen 4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7535" y="2599880"/>
            <a:ext cx="900605" cy="90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0" name="Imagen 4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3697" y="2594475"/>
            <a:ext cx="900461" cy="900000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58" name="Conector recto de flecha 57"/>
          <p:cNvCxnSpPr/>
          <p:nvPr/>
        </p:nvCxnSpPr>
        <p:spPr>
          <a:xfrm>
            <a:off x="4567513" y="2476626"/>
            <a:ext cx="0" cy="1574275"/>
          </a:xfrm>
          <a:prstGeom prst="straightConnector1">
            <a:avLst/>
          </a:prstGeom>
          <a:ln w="19050">
            <a:solidFill>
              <a:schemeClr val="accent5">
                <a:lumMod val="7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ector recto de flecha 66"/>
          <p:cNvCxnSpPr/>
          <p:nvPr/>
        </p:nvCxnSpPr>
        <p:spPr>
          <a:xfrm flipH="1">
            <a:off x="3987626" y="3124200"/>
            <a:ext cx="579886" cy="0"/>
          </a:xfrm>
          <a:prstGeom prst="straightConnector1">
            <a:avLst/>
          </a:prstGeom>
          <a:ln w="19050">
            <a:solidFill>
              <a:schemeClr val="accent5">
                <a:lumMod val="7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Conector recto de flecha 76"/>
          <p:cNvCxnSpPr/>
          <p:nvPr/>
        </p:nvCxnSpPr>
        <p:spPr>
          <a:xfrm flipH="1">
            <a:off x="4567512" y="3124200"/>
            <a:ext cx="579886" cy="0"/>
          </a:xfrm>
          <a:prstGeom prst="straightConnector1">
            <a:avLst/>
          </a:prstGeom>
          <a:ln w="19050">
            <a:solidFill>
              <a:schemeClr val="accent5">
                <a:lumMod val="7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Conector recto de flecha 77"/>
          <p:cNvCxnSpPr>
            <a:endCxn id="53" idx="0"/>
          </p:cNvCxnSpPr>
          <p:nvPr/>
        </p:nvCxnSpPr>
        <p:spPr>
          <a:xfrm flipH="1">
            <a:off x="4567513" y="4044801"/>
            <a:ext cx="1106" cy="507937"/>
          </a:xfrm>
          <a:prstGeom prst="straightConnector1">
            <a:avLst/>
          </a:prstGeom>
          <a:ln w="19050">
            <a:solidFill>
              <a:schemeClr val="accent5">
                <a:lumMod val="7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Conector recto de flecha 81"/>
          <p:cNvCxnSpPr/>
          <p:nvPr/>
        </p:nvCxnSpPr>
        <p:spPr>
          <a:xfrm flipH="1">
            <a:off x="6279057" y="4054278"/>
            <a:ext cx="4004" cy="1304874"/>
          </a:xfrm>
          <a:prstGeom prst="straightConnector1">
            <a:avLst/>
          </a:prstGeom>
          <a:ln w="19050">
            <a:solidFill>
              <a:schemeClr val="accent5">
                <a:lumMod val="7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99978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bk object 16"/>
          <p:cNvSpPr/>
          <p:nvPr/>
        </p:nvSpPr>
        <p:spPr>
          <a:xfrm>
            <a:off x="0" y="2805355"/>
            <a:ext cx="5751153" cy="4052645"/>
          </a:xfrm>
          <a:prstGeom prst="rect">
            <a:avLst/>
          </a:prstGeom>
          <a:blipFill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425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9" t="3774" b="9434"/>
          <a:stretch/>
        </p:blipFill>
        <p:spPr>
          <a:xfrm>
            <a:off x="6858000" y="32322"/>
            <a:ext cx="2082079" cy="1752600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473776" y="2235827"/>
            <a:ext cx="805035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4000" b="1" dirty="0">
                <a:latin typeface="Century Gothic" panose="020B0502020202020204" pitchFamily="34" charset="0"/>
              </a:rPr>
              <a:t>Gracias por su atención </a:t>
            </a:r>
          </a:p>
          <a:p>
            <a:pPr algn="ctr"/>
            <a:endParaRPr lang="es-MX" sz="4000" b="1" dirty="0">
              <a:latin typeface="Century Gothic" panose="020B0502020202020204" pitchFamily="34" charset="0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2288088" y="3337039"/>
            <a:ext cx="4572000" cy="15835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es-MX" b="1" dirty="0">
              <a:latin typeface="Century Gothic" panose="020B0502020202020204" pitchFamily="34" charset="0"/>
            </a:endParaRPr>
          </a:p>
          <a:p>
            <a:pPr algn="ctr"/>
            <a:endParaRPr lang="es-MX" b="1" dirty="0">
              <a:latin typeface="Century Gothic" panose="020B0502020202020204" pitchFamily="34" charset="0"/>
            </a:endParaRPr>
          </a:p>
          <a:p>
            <a:pPr algn="ctr"/>
            <a:r>
              <a:rPr lang="es-MX" b="1" dirty="0">
                <a:latin typeface="Century Gothic" panose="020B0502020202020204" pitchFamily="34" charset="0"/>
              </a:rPr>
              <a:t>Jorge F Cervantes Borja</a:t>
            </a:r>
          </a:p>
          <a:p>
            <a:pPr algn="ctr"/>
            <a:r>
              <a:rPr lang="es-MX" b="1" dirty="0">
                <a:latin typeface="Century Gothic" panose="020B0502020202020204" pitchFamily="34" charset="0"/>
              </a:rPr>
              <a:t>coordinador </a:t>
            </a:r>
          </a:p>
          <a:p>
            <a:pPr algn="ctr"/>
            <a:endParaRPr lang="es-MX" b="1" dirty="0">
              <a:latin typeface="Century Gothic" panose="020B0502020202020204" pitchFamily="34" charset="0"/>
            </a:endParaRPr>
          </a:p>
          <a:p>
            <a:pPr algn="ctr"/>
            <a:r>
              <a:rPr lang="es-MX" b="1" dirty="0">
                <a:latin typeface="Century Gothic" panose="020B0502020202020204" pitchFamily="34" charset="0"/>
              </a:rPr>
              <a:t> agosto 2017</a:t>
            </a:r>
            <a:endParaRPr lang="es-MX" dirty="0"/>
          </a:p>
        </p:txBody>
      </p:sp>
      <p:pic>
        <p:nvPicPr>
          <p:cNvPr id="15" name="Picture 2" descr="Resultado de imagen para logo ciaup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5528981"/>
            <a:ext cx="1676400" cy="1205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Resultado de imagen para logo del ciaup unam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11" t="7285" r="6040" b="5721"/>
          <a:stretch/>
        </p:blipFill>
        <p:spPr bwMode="auto">
          <a:xfrm>
            <a:off x="2521940" y="377558"/>
            <a:ext cx="1288060" cy="1291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Resultado de imagen para logo unam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1000"/>
            <a:ext cx="1146110" cy="1288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66866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1" y="6477000"/>
            <a:ext cx="6553200" cy="25746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b="1" dirty="0">
                <a:ln w="0"/>
                <a:solidFill>
                  <a:schemeClr val="accent5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Laboratorio de Sistemas de Información, Monitoreo y Modelación Urbana y de Vivienda SIMMUV </a:t>
            </a:r>
          </a:p>
        </p:txBody>
      </p:sp>
      <p:sp>
        <p:nvSpPr>
          <p:cNvPr id="7" name="Elipse 6"/>
          <p:cNvSpPr/>
          <p:nvPr/>
        </p:nvSpPr>
        <p:spPr>
          <a:xfrm flipH="1">
            <a:off x="609600" y="457200"/>
            <a:ext cx="304800" cy="304800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" name="Rectángulo 10"/>
          <p:cNvSpPr/>
          <p:nvPr/>
        </p:nvSpPr>
        <p:spPr>
          <a:xfrm>
            <a:off x="1291302" y="361146"/>
            <a:ext cx="1375698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500" b="1" dirty="0"/>
              <a:t>MISIÓN: </a:t>
            </a:r>
          </a:p>
        </p:txBody>
      </p:sp>
      <p:sp>
        <p:nvSpPr>
          <p:cNvPr id="12" name="Rectángulo 11"/>
          <p:cNvSpPr/>
          <p:nvPr/>
        </p:nvSpPr>
        <p:spPr>
          <a:xfrm>
            <a:off x="838199" y="934254"/>
            <a:ext cx="5510329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800" dirty="0">
                <a:latin typeface="Century Gothic" panose="020B0502020202020204" pitchFamily="34" charset="0"/>
              </a:rPr>
              <a:t>Investigar, obtener y sistematizar, </a:t>
            </a:r>
            <a:r>
              <a:rPr lang="es-MX" sz="1800" b="1" dirty="0">
                <a:latin typeface="Century Gothic" panose="020B0502020202020204" pitchFamily="34" charset="0"/>
              </a:rPr>
              <a:t>la opinión del usuario</a:t>
            </a:r>
            <a:r>
              <a:rPr lang="es-MX" sz="1800" dirty="0">
                <a:latin typeface="Century Gothic" panose="020B0502020202020204" pitchFamily="34" charset="0"/>
              </a:rPr>
              <a:t>, para </a:t>
            </a:r>
            <a:r>
              <a:rPr lang="es-MX" sz="1800" dirty="0" smtClean="0">
                <a:latin typeface="Century Gothic" panose="020B0502020202020204" pitchFamily="34" charset="0"/>
              </a:rPr>
              <a:t>caracterizar y evaluar, diferentes </a:t>
            </a:r>
            <a:r>
              <a:rPr lang="es-MX" sz="1800" dirty="0">
                <a:latin typeface="Century Gothic" panose="020B0502020202020204" pitchFamily="34" charset="0"/>
              </a:rPr>
              <a:t>tipos del hábitat urbano y </a:t>
            </a:r>
            <a:r>
              <a:rPr lang="es-MX" sz="1800" dirty="0" smtClean="0">
                <a:latin typeface="Century Gothic" panose="020B0502020202020204" pitchFamily="34" charset="0"/>
              </a:rPr>
              <a:t>arquitectónico, con indicadores de </a:t>
            </a:r>
            <a:r>
              <a:rPr lang="es-MX" sz="1800" dirty="0">
                <a:latin typeface="Century Gothic" panose="020B0502020202020204" pitchFamily="34" charset="0"/>
              </a:rPr>
              <a:t>habitabilidad, óptimos  para </a:t>
            </a:r>
            <a:r>
              <a:rPr lang="es-MX" sz="1800" dirty="0" smtClean="0">
                <a:latin typeface="Century Gothic" panose="020B0502020202020204" pitchFamily="34" charset="0"/>
              </a:rPr>
              <a:t>el contexto nacional</a:t>
            </a:r>
            <a:r>
              <a:rPr lang="es-MX" sz="2000" dirty="0" smtClean="0"/>
              <a:t>.</a:t>
            </a:r>
            <a:endParaRPr lang="es-MX" sz="2000" dirty="0"/>
          </a:p>
        </p:txBody>
      </p:sp>
      <p:cxnSp>
        <p:nvCxnSpPr>
          <p:cNvPr id="9" name="Conector recto 8"/>
          <p:cNvCxnSpPr/>
          <p:nvPr/>
        </p:nvCxnSpPr>
        <p:spPr>
          <a:xfrm>
            <a:off x="152400" y="6477000"/>
            <a:ext cx="6629400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16"/>
          <a:stretch/>
        </p:blipFill>
        <p:spPr>
          <a:xfrm>
            <a:off x="37966" y="5101122"/>
            <a:ext cx="8986057" cy="690078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02" r="-1"/>
          <a:stretch/>
        </p:blipFill>
        <p:spPr>
          <a:xfrm>
            <a:off x="37966" y="4046057"/>
            <a:ext cx="9001297" cy="767654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19678" y="4787186"/>
            <a:ext cx="4572000" cy="3231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MX" sz="1500" b="1" dirty="0" smtClean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Pachuca - Hidalgo .</a:t>
            </a:r>
            <a:endParaRPr lang="es-MX" sz="1500" b="1" dirty="0">
              <a:solidFill>
                <a:schemeClr val="accent6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45587" y="3706402"/>
            <a:ext cx="4572000" cy="3231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MX" sz="1500" b="1" dirty="0" smtClean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Ecatepec – Estado de México </a:t>
            </a:r>
            <a:endParaRPr lang="es-MX" sz="1500" b="1" dirty="0">
              <a:solidFill>
                <a:schemeClr val="accent6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541"/>
          <a:stretch/>
        </p:blipFill>
        <p:spPr>
          <a:xfrm>
            <a:off x="56254" y="2900551"/>
            <a:ext cx="8967769" cy="756394"/>
          </a:xfrm>
          <a:prstGeom prst="rect">
            <a:avLst/>
          </a:prstGeom>
        </p:spPr>
      </p:pic>
      <p:sp>
        <p:nvSpPr>
          <p:cNvPr id="16" name="Rectángulo 15"/>
          <p:cNvSpPr/>
          <p:nvPr/>
        </p:nvSpPr>
        <p:spPr>
          <a:xfrm>
            <a:off x="56254" y="2541684"/>
            <a:ext cx="4572000" cy="3231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MX" sz="1500" b="1" dirty="0" smtClean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Ixtapala – Ciudad de México </a:t>
            </a:r>
            <a:endParaRPr lang="es-MX" sz="1500" b="1" dirty="0">
              <a:solidFill>
                <a:schemeClr val="accent6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7" name="bk object 16"/>
          <p:cNvSpPr/>
          <p:nvPr/>
        </p:nvSpPr>
        <p:spPr>
          <a:xfrm flipH="1">
            <a:off x="6348529" y="0"/>
            <a:ext cx="2707045" cy="1873923"/>
          </a:xfrm>
          <a:prstGeom prst="rect">
            <a:avLst/>
          </a:prstGeom>
          <a:blipFill>
            <a:blip r:embed="rId6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425"/>
          </a:p>
        </p:txBody>
      </p:sp>
      <p:pic>
        <p:nvPicPr>
          <p:cNvPr id="21" name="Picture 2" descr="Resultado de imagen para logo ciaup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6022134"/>
            <a:ext cx="990600" cy="712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71894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2403" y="1919103"/>
            <a:ext cx="4109060" cy="4267570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1" y="6477000"/>
            <a:ext cx="6553200" cy="25746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b="1" dirty="0">
                <a:ln w="0"/>
                <a:solidFill>
                  <a:schemeClr val="accent5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Laboratorio de Sistemas de Información, Monitoreo y Modelación Urbana y de Vivienda SIMMUV </a:t>
            </a:r>
          </a:p>
        </p:txBody>
      </p:sp>
      <p:sp>
        <p:nvSpPr>
          <p:cNvPr id="7" name="Elipse 6"/>
          <p:cNvSpPr/>
          <p:nvPr/>
        </p:nvSpPr>
        <p:spPr>
          <a:xfrm flipH="1">
            <a:off x="1143000" y="685800"/>
            <a:ext cx="304800" cy="304800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Rectángulo 9"/>
          <p:cNvSpPr/>
          <p:nvPr/>
        </p:nvSpPr>
        <p:spPr>
          <a:xfrm>
            <a:off x="990601" y="1215896"/>
            <a:ext cx="3962399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800" dirty="0" smtClean="0">
                <a:latin typeface="Century Gothic" panose="020B0502020202020204" pitchFamily="34" charset="0"/>
              </a:rPr>
              <a:t>Consolidar el SIMMUV como centro de investigación líder en el estudio de la HABITABILIDAD CERO, basada en diseño, producción y operación experimental del hábitat con tecnologías de computo, modelación 2D,3D, RV, TIC, SIG, PR.</a:t>
            </a:r>
            <a:endParaRPr lang="es-MX" sz="2000" dirty="0"/>
          </a:p>
        </p:txBody>
      </p:sp>
      <p:sp>
        <p:nvSpPr>
          <p:cNvPr id="13" name="Rectángulo 12"/>
          <p:cNvSpPr/>
          <p:nvPr/>
        </p:nvSpPr>
        <p:spPr>
          <a:xfrm>
            <a:off x="1687474" y="609600"/>
            <a:ext cx="1284326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500" b="1" dirty="0"/>
              <a:t>VISIÓN: </a:t>
            </a:r>
          </a:p>
        </p:txBody>
      </p:sp>
      <p:cxnSp>
        <p:nvCxnSpPr>
          <p:cNvPr id="9" name="Conector recto 8"/>
          <p:cNvCxnSpPr/>
          <p:nvPr/>
        </p:nvCxnSpPr>
        <p:spPr>
          <a:xfrm>
            <a:off x="152400" y="6477000"/>
            <a:ext cx="6629400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0959" y="4449304"/>
            <a:ext cx="4645555" cy="1158340"/>
          </a:xfrm>
          <a:prstGeom prst="rect">
            <a:avLst/>
          </a:prstGeom>
        </p:spPr>
      </p:pic>
      <p:sp>
        <p:nvSpPr>
          <p:cNvPr id="14" name="bk object 16"/>
          <p:cNvSpPr/>
          <p:nvPr/>
        </p:nvSpPr>
        <p:spPr>
          <a:xfrm flipH="1">
            <a:off x="6348529" y="0"/>
            <a:ext cx="2707045" cy="1873923"/>
          </a:xfrm>
          <a:prstGeom prst="rect">
            <a:avLst/>
          </a:prstGeom>
          <a:blipFill>
            <a:blip r:embed="rId5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425"/>
          </a:p>
        </p:txBody>
      </p:sp>
      <p:pic>
        <p:nvPicPr>
          <p:cNvPr id="15" name="Picture 2" descr="Resultado de imagen para logo ciaup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6022134"/>
            <a:ext cx="990600" cy="712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73564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n 17"/>
          <p:cNvPicPr>
            <a:picLocks noChangeAspect="1"/>
          </p:cNvPicPr>
          <p:nvPr/>
        </p:nvPicPr>
        <p:blipFill rotWithShape="1">
          <a:blip r:embed="rId2">
            <a:lum bright="70000" contrast="-70000"/>
          </a:blip>
          <a:srcRect l="5405" t="6838" r="5405"/>
          <a:stretch/>
        </p:blipFill>
        <p:spPr>
          <a:xfrm>
            <a:off x="6019800" y="3489822"/>
            <a:ext cx="3095431" cy="2931278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381000" y="1752600"/>
            <a:ext cx="8382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000" b="1" dirty="0">
                <a:latin typeface="Century Gothic" panose="020B0502020202020204" pitchFamily="34" charset="0"/>
              </a:rPr>
              <a:t>2003 inicio de actividades del </a:t>
            </a:r>
            <a:r>
              <a:rPr lang="es-MX" sz="2000" dirty="0">
                <a:solidFill>
                  <a:srgbClr val="0070C0"/>
                </a:solidFill>
                <a:latin typeface="Century Gothic" panose="020B0502020202020204" pitchFamily="34" charset="0"/>
              </a:rPr>
              <a:t>“Laboratorio de  Habitabilidad de la Vivienda Urbana”</a:t>
            </a:r>
          </a:p>
          <a:p>
            <a:r>
              <a:rPr lang="es-MX" sz="2000" dirty="0">
                <a:latin typeface="Century Gothic" panose="020B0502020202020204" pitchFamily="34" charset="0"/>
              </a:rPr>
              <a:t>Diseño del sistema de </a:t>
            </a:r>
            <a:r>
              <a:rPr lang="es-MX" sz="2000" dirty="0" smtClean="0">
                <a:latin typeface="Century Gothic" panose="020B0502020202020204" pitchFamily="34" charset="0"/>
              </a:rPr>
              <a:t>información (encuestas, entrevistas) </a:t>
            </a:r>
            <a:endParaRPr lang="es-MX" sz="2000" dirty="0">
              <a:latin typeface="Century Gothic" panose="020B0502020202020204" pitchFamily="34" charset="0"/>
            </a:endParaRPr>
          </a:p>
          <a:p>
            <a:r>
              <a:rPr lang="es-MX" sz="2000" dirty="0" smtClean="0">
                <a:latin typeface="Century Gothic" panose="020B0502020202020204" pitchFamily="34" charset="0"/>
              </a:rPr>
              <a:t>Instructivo para captura </a:t>
            </a:r>
            <a:r>
              <a:rPr lang="es-MX" sz="2000" dirty="0">
                <a:latin typeface="Century Gothic" panose="020B0502020202020204" pitchFamily="34" charset="0"/>
              </a:rPr>
              <a:t>de la información en </a:t>
            </a:r>
            <a:r>
              <a:rPr lang="es-MX" sz="2000" dirty="0" smtClean="0">
                <a:latin typeface="Century Gothic" panose="020B0502020202020204" pitchFamily="34" charset="0"/>
              </a:rPr>
              <a:t>campo y gabinete</a:t>
            </a:r>
            <a:endParaRPr lang="es-MX" sz="2000" dirty="0">
              <a:latin typeface="Century Gothic" panose="020B0502020202020204" pitchFamily="34" charset="0"/>
            </a:endParaRPr>
          </a:p>
          <a:p>
            <a:r>
              <a:rPr lang="es-MX" sz="2000" dirty="0">
                <a:latin typeface="Century Gothic" panose="020B0502020202020204" pitchFamily="34" charset="0"/>
              </a:rPr>
              <a:t>Diseño y estructuración de la base de datos (LAHAV)</a:t>
            </a:r>
          </a:p>
          <a:p>
            <a:endParaRPr lang="es-MX" sz="2000" dirty="0">
              <a:latin typeface="Century Gothic" panose="020B0502020202020204" pitchFamily="34" charset="0"/>
            </a:endParaRPr>
          </a:p>
          <a:p>
            <a:r>
              <a:rPr lang="es-MX" sz="2000" b="1" dirty="0">
                <a:latin typeface="Century Gothic" panose="020B0502020202020204" pitchFamily="34" charset="0"/>
              </a:rPr>
              <a:t>2006</a:t>
            </a:r>
            <a:r>
              <a:rPr lang="es-MX" sz="2000" dirty="0">
                <a:latin typeface="Century Gothic" panose="020B0502020202020204" pitchFamily="34" charset="0"/>
              </a:rPr>
              <a:t> inicio del </a:t>
            </a:r>
            <a:r>
              <a:rPr lang="es-MX" sz="2000" dirty="0">
                <a:solidFill>
                  <a:srgbClr val="0070C0"/>
                </a:solidFill>
                <a:latin typeface="Century Gothic" panose="020B0502020202020204" pitchFamily="34" charset="0"/>
              </a:rPr>
              <a:t>“Laboratorio de Monitoreo y Modelación Urbana y de Vivienda” </a:t>
            </a:r>
          </a:p>
          <a:p>
            <a:pPr marL="342900" indent="-342900">
              <a:buFontTx/>
              <a:buChar char="-"/>
            </a:pPr>
            <a:r>
              <a:rPr lang="es-MX" sz="2000" dirty="0" smtClean="0">
                <a:latin typeface="Century Gothic" panose="020B0502020202020204" pitchFamily="34" charset="0"/>
              </a:rPr>
              <a:t>Desarrollo de Metodologías para el sistema </a:t>
            </a:r>
            <a:r>
              <a:rPr lang="es-MX" sz="2000" dirty="0">
                <a:latin typeface="Century Gothic" panose="020B0502020202020204" pitchFamily="34" charset="0"/>
              </a:rPr>
              <a:t>de </a:t>
            </a:r>
            <a:r>
              <a:rPr lang="es-MX" sz="2000" dirty="0" smtClean="0">
                <a:latin typeface="Century Gothic" panose="020B0502020202020204" pitchFamily="34" charset="0"/>
              </a:rPr>
              <a:t>evaluación</a:t>
            </a:r>
            <a:endParaRPr lang="es-MX" sz="2000" dirty="0">
              <a:latin typeface="Century Gothic" panose="020B0502020202020204" pitchFamily="34" charset="0"/>
            </a:endParaRPr>
          </a:p>
          <a:p>
            <a:pPr marL="342900" indent="-342900">
              <a:buFontTx/>
              <a:buChar char="-"/>
            </a:pPr>
            <a:r>
              <a:rPr lang="es-MX" sz="2000" dirty="0">
                <a:latin typeface="Century Gothic" panose="020B0502020202020204" pitchFamily="34" charset="0"/>
              </a:rPr>
              <a:t>Homologación, estandarización y generación </a:t>
            </a:r>
            <a:r>
              <a:rPr lang="es-MX" sz="2000" dirty="0" smtClean="0">
                <a:latin typeface="Century Gothic" panose="020B0502020202020204" pitchFamily="34" charset="0"/>
              </a:rPr>
              <a:t>de  </a:t>
            </a:r>
            <a:r>
              <a:rPr lang="es-MX" sz="2000" dirty="0">
                <a:latin typeface="Century Gothic" panose="020B0502020202020204" pitchFamily="34" charset="0"/>
              </a:rPr>
              <a:t>indicadores de la habitabilidad de </a:t>
            </a:r>
            <a:r>
              <a:rPr lang="es-MX" sz="2000" dirty="0" smtClean="0">
                <a:latin typeface="Century Gothic" panose="020B0502020202020204" pitchFamily="34" charset="0"/>
              </a:rPr>
              <a:t>la Vivienda social</a:t>
            </a:r>
          </a:p>
          <a:p>
            <a:pPr marL="342900" indent="-342900">
              <a:buFontTx/>
              <a:buChar char="-"/>
            </a:pPr>
            <a:r>
              <a:rPr lang="es-MX" sz="2000" dirty="0" smtClean="0">
                <a:latin typeface="Century Gothic" panose="020B0502020202020204" pitchFamily="34" charset="0"/>
              </a:rPr>
              <a:t>Modelación de los modos de vida cotidiana en la </a:t>
            </a:r>
            <a:r>
              <a:rPr lang="es-MX" sz="2000" dirty="0" smtClean="0">
                <a:latin typeface="Century Gothic" panose="020B0502020202020204" pitchFamily="34" charset="0"/>
              </a:rPr>
              <a:t>comunidad</a:t>
            </a:r>
            <a:endParaRPr lang="es-MX" sz="2000" dirty="0" smtClean="0">
              <a:latin typeface="Century Gothic" panose="020B0502020202020204" pitchFamily="34" charset="0"/>
            </a:endParaRPr>
          </a:p>
        </p:txBody>
      </p:sp>
      <p:sp>
        <p:nvSpPr>
          <p:cNvPr id="16" name="Elipse 15"/>
          <p:cNvSpPr/>
          <p:nvPr/>
        </p:nvSpPr>
        <p:spPr>
          <a:xfrm flipH="1">
            <a:off x="381000" y="381000"/>
            <a:ext cx="304800" cy="3048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7" name="Rectángulo 16"/>
          <p:cNvSpPr/>
          <p:nvPr/>
        </p:nvSpPr>
        <p:spPr>
          <a:xfrm>
            <a:off x="762000" y="310699"/>
            <a:ext cx="5791201" cy="12157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500" b="1" dirty="0"/>
              <a:t>RESEÑA DE LA INVESTIGACIÓN:</a:t>
            </a:r>
          </a:p>
          <a:p>
            <a:endParaRPr lang="es-MX" sz="1600" b="1" dirty="0" smtClean="0"/>
          </a:p>
          <a:p>
            <a:r>
              <a:rPr lang="es-MX" sz="1600" b="1" dirty="0" smtClean="0"/>
              <a:t>APOYADA </a:t>
            </a:r>
            <a:r>
              <a:rPr lang="es-MX" sz="1600" b="1" dirty="0"/>
              <a:t>DESDE SU </a:t>
            </a:r>
            <a:r>
              <a:rPr lang="es-MX" sz="1600" b="1" dirty="0" smtClean="0"/>
              <a:t>INICIO, </a:t>
            </a:r>
            <a:r>
              <a:rPr lang="es-MX" sz="1600" b="1" dirty="0"/>
              <a:t>HASTA </a:t>
            </a:r>
            <a:r>
              <a:rPr lang="es-MX" sz="1600" b="1" dirty="0" smtClean="0"/>
              <a:t>HOY, </a:t>
            </a:r>
            <a:r>
              <a:rPr lang="es-MX" sz="1600" b="1" dirty="0"/>
              <a:t>POR 4 PROYECTOS CONACYT DE INVESTIGACIÓN BÁSICA Y 3 PAPIIT –DGAPA-UNAM.</a:t>
            </a:r>
          </a:p>
        </p:txBody>
      </p:sp>
      <p:sp>
        <p:nvSpPr>
          <p:cNvPr id="13" name="Rectángulo 12"/>
          <p:cNvSpPr/>
          <p:nvPr/>
        </p:nvSpPr>
        <p:spPr>
          <a:xfrm>
            <a:off x="1" y="6477000"/>
            <a:ext cx="6553200" cy="25746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b="1" dirty="0">
                <a:ln w="0"/>
                <a:solidFill>
                  <a:schemeClr val="accent5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Laboratorio de Sistemas de Información, Monitoreo y Modelación Urbana y de Vivienda SIMMUV </a:t>
            </a:r>
          </a:p>
        </p:txBody>
      </p:sp>
      <p:cxnSp>
        <p:nvCxnSpPr>
          <p:cNvPr id="14" name="Conector recto 13"/>
          <p:cNvCxnSpPr/>
          <p:nvPr/>
        </p:nvCxnSpPr>
        <p:spPr>
          <a:xfrm>
            <a:off x="152400" y="6477000"/>
            <a:ext cx="66294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bk object 16"/>
          <p:cNvSpPr/>
          <p:nvPr/>
        </p:nvSpPr>
        <p:spPr>
          <a:xfrm flipH="1">
            <a:off x="6348529" y="0"/>
            <a:ext cx="2707045" cy="1873923"/>
          </a:xfrm>
          <a:prstGeom prst="rect">
            <a:avLst/>
          </a:prstGeom>
          <a:blipFill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425"/>
          </a:p>
        </p:txBody>
      </p:sp>
      <p:pic>
        <p:nvPicPr>
          <p:cNvPr id="19" name="Picture 2" descr="Resultado de imagen para logo ciau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6022134"/>
            <a:ext cx="990600" cy="712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88998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k object 16"/>
          <p:cNvSpPr/>
          <p:nvPr/>
        </p:nvSpPr>
        <p:spPr>
          <a:xfrm flipH="1">
            <a:off x="6348529" y="0"/>
            <a:ext cx="2707045" cy="1873923"/>
          </a:xfrm>
          <a:prstGeom prst="rect">
            <a:avLst/>
          </a:prstGeom>
          <a:blipFill>
            <a:blip r:embed="rId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425"/>
          </a:p>
        </p:txBody>
      </p:sp>
      <p:sp>
        <p:nvSpPr>
          <p:cNvPr id="8" name="Rectángulo 7"/>
          <p:cNvSpPr/>
          <p:nvPr/>
        </p:nvSpPr>
        <p:spPr>
          <a:xfrm>
            <a:off x="615662" y="660854"/>
            <a:ext cx="8382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lain" startAt="2010"/>
            </a:pPr>
            <a:r>
              <a:rPr lang="es-MX" sz="20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 - “Laboratorio de Sistemas de Información, Monitoreo y Modelación Urbana y de Vivienda” (SIMMUV</a:t>
            </a:r>
            <a:r>
              <a:rPr lang="es-MX" sz="2000" b="1" dirty="0" smtClean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)</a:t>
            </a:r>
            <a:endParaRPr lang="es-MX" sz="2000" b="1" dirty="0">
              <a:solidFill>
                <a:schemeClr val="accent5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6" name="Elipse 15"/>
          <p:cNvSpPr/>
          <p:nvPr/>
        </p:nvSpPr>
        <p:spPr>
          <a:xfrm flipH="1">
            <a:off x="310862" y="280234"/>
            <a:ext cx="304800" cy="3048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7" name="Rectángulo 16"/>
          <p:cNvSpPr/>
          <p:nvPr/>
        </p:nvSpPr>
        <p:spPr>
          <a:xfrm>
            <a:off x="691862" y="183891"/>
            <a:ext cx="1394997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500" b="1" dirty="0"/>
              <a:t>RESEÑA: </a:t>
            </a:r>
          </a:p>
        </p:txBody>
      </p:sp>
      <p:sp>
        <p:nvSpPr>
          <p:cNvPr id="11" name="Rectángulo 10"/>
          <p:cNvSpPr/>
          <p:nvPr/>
        </p:nvSpPr>
        <p:spPr>
          <a:xfrm>
            <a:off x="1" y="6477000"/>
            <a:ext cx="6553200" cy="25746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b="1" dirty="0">
                <a:ln w="0"/>
                <a:solidFill>
                  <a:schemeClr val="accent5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Laboratorio de Sistemas de Información, Monitoreo y Modelación Urbana y de Vivienda SIMMUV </a:t>
            </a:r>
          </a:p>
        </p:txBody>
      </p:sp>
      <p:cxnSp>
        <p:nvCxnSpPr>
          <p:cNvPr id="12" name="Conector recto 11"/>
          <p:cNvCxnSpPr/>
          <p:nvPr/>
        </p:nvCxnSpPr>
        <p:spPr>
          <a:xfrm>
            <a:off x="152400" y="6477000"/>
            <a:ext cx="66294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ángulo 9"/>
          <p:cNvSpPr/>
          <p:nvPr/>
        </p:nvSpPr>
        <p:spPr>
          <a:xfrm>
            <a:off x="415054" y="1708607"/>
            <a:ext cx="7995713" cy="2400657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pPr marL="342900" indent="-342900">
              <a:buClr>
                <a:schemeClr val="accent5">
                  <a:lumMod val="75000"/>
                </a:schemeClr>
              </a:buClr>
              <a:buSzPct val="200000"/>
              <a:buFont typeface="Arial" panose="020B0604020202020204" pitchFamily="34" charset="0"/>
              <a:buChar char="•"/>
            </a:pPr>
            <a:r>
              <a:rPr lang="es-MX" sz="1500" dirty="0">
                <a:latin typeface="Century Gothic" panose="020B0502020202020204" pitchFamily="34" charset="0"/>
              </a:rPr>
              <a:t>Sistema de evaluación y metodología. </a:t>
            </a:r>
          </a:p>
          <a:p>
            <a:pPr marL="342900" indent="-342900">
              <a:buClr>
                <a:schemeClr val="accent5">
                  <a:lumMod val="75000"/>
                </a:schemeClr>
              </a:buClr>
              <a:buSzPct val="200000"/>
              <a:buFont typeface="Arial" panose="020B0604020202020204" pitchFamily="34" charset="0"/>
              <a:buChar char="•"/>
            </a:pPr>
            <a:r>
              <a:rPr lang="es-MX" sz="1500" dirty="0">
                <a:latin typeface="Century Gothic" panose="020B0502020202020204" pitchFamily="34" charset="0"/>
              </a:rPr>
              <a:t>Homologación y estandarización </a:t>
            </a:r>
          </a:p>
          <a:p>
            <a:pPr marL="342900" indent="-342900">
              <a:buClr>
                <a:schemeClr val="accent5">
                  <a:lumMod val="75000"/>
                </a:schemeClr>
              </a:buClr>
              <a:buSzPct val="200000"/>
              <a:buFont typeface="Arial" panose="020B0604020202020204" pitchFamily="34" charset="0"/>
              <a:buChar char="•"/>
            </a:pPr>
            <a:r>
              <a:rPr lang="es-MX" sz="1500" dirty="0">
                <a:latin typeface="Century Gothic" panose="020B0502020202020204" pitchFamily="34" charset="0"/>
              </a:rPr>
              <a:t>Generación modelos  urbanos y arquitectónicos.</a:t>
            </a:r>
          </a:p>
          <a:p>
            <a:pPr marL="342900" indent="-342900">
              <a:buClr>
                <a:schemeClr val="accent5">
                  <a:lumMod val="75000"/>
                </a:schemeClr>
              </a:buClr>
              <a:buSzPct val="200000"/>
              <a:buFont typeface="Arial" panose="020B0604020202020204" pitchFamily="34" charset="0"/>
              <a:buChar char="•"/>
            </a:pPr>
            <a:r>
              <a:rPr lang="es-MX" sz="1500" dirty="0">
                <a:latin typeface="Century Gothic" panose="020B0502020202020204" pitchFamily="34" charset="0"/>
              </a:rPr>
              <a:t>Valoración de sistemas constructivos. </a:t>
            </a:r>
          </a:p>
          <a:p>
            <a:pPr marL="342900" indent="-342900">
              <a:buClr>
                <a:schemeClr val="accent5">
                  <a:lumMod val="75000"/>
                </a:schemeClr>
              </a:buClr>
              <a:buSzPct val="200000"/>
              <a:buFont typeface="Arial" panose="020B0604020202020204" pitchFamily="34" charset="0"/>
              <a:buChar char="•"/>
            </a:pPr>
            <a:r>
              <a:rPr lang="es-MX" sz="1500" dirty="0">
                <a:latin typeface="Century Gothic" panose="020B0502020202020204" pitchFamily="34" charset="0"/>
              </a:rPr>
              <a:t>Estandarización de la cualidad del hábitat.</a:t>
            </a:r>
          </a:p>
          <a:p>
            <a:pPr marL="342900" indent="-342900">
              <a:buClr>
                <a:schemeClr val="accent5">
                  <a:lumMod val="75000"/>
                </a:schemeClr>
              </a:buClr>
              <a:buSzPct val="200000"/>
              <a:buFont typeface="Arial" panose="020B0604020202020204" pitchFamily="34" charset="0"/>
              <a:buChar char="•"/>
            </a:pPr>
            <a:r>
              <a:rPr lang="es-MX" sz="1500" dirty="0">
                <a:latin typeface="Century Gothic" panose="020B0502020202020204" pitchFamily="34" charset="0"/>
              </a:rPr>
              <a:t>Generación de indicadores de la </a:t>
            </a:r>
            <a:r>
              <a:rPr lang="es-MX" sz="1500" dirty="0" err="1">
                <a:latin typeface="Century Gothic" panose="020B0502020202020204" pitchFamily="34" charset="0"/>
              </a:rPr>
              <a:t>arquitecturiedad</a:t>
            </a:r>
            <a:r>
              <a:rPr lang="es-MX" sz="1500" dirty="0">
                <a:latin typeface="Century Gothic" panose="020B0502020202020204" pitchFamily="34" charset="0"/>
              </a:rPr>
              <a:t> y la habitabilidad.</a:t>
            </a:r>
          </a:p>
          <a:p>
            <a:pPr marL="342900" indent="-342900">
              <a:buClr>
                <a:schemeClr val="accent5">
                  <a:lumMod val="75000"/>
                </a:schemeClr>
              </a:buClr>
              <a:buSzPct val="200000"/>
              <a:buFont typeface="Arial" panose="020B0604020202020204" pitchFamily="34" charset="0"/>
              <a:buChar char="•"/>
            </a:pPr>
            <a:r>
              <a:rPr lang="es-MX" sz="1500" dirty="0">
                <a:latin typeface="Century Gothic" panose="020B0502020202020204" pitchFamily="34" charset="0"/>
              </a:rPr>
              <a:t>Generación y valoración de indicadores de resiliencias urbanas y arquitectónicas ante el cambio climático</a:t>
            </a:r>
            <a:r>
              <a:rPr lang="es-MX" sz="1500" dirty="0" smtClean="0">
                <a:latin typeface="Century Gothic" panose="020B0502020202020204" pitchFamily="34" charset="0"/>
              </a:rPr>
              <a:t>.</a:t>
            </a:r>
            <a:endParaRPr lang="es-MX" sz="1500" dirty="0">
              <a:latin typeface="Century Gothic" panose="020B0502020202020204" pitchFamily="34" charset="0"/>
            </a:endParaRPr>
          </a:p>
          <a:p>
            <a:pPr marL="342900" indent="-342900">
              <a:buClr>
                <a:schemeClr val="accent5">
                  <a:lumMod val="75000"/>
                </a:schemeClr>
              </a:buClr>
              <a:buSzPct val="200000"/>
              <a:buFont typeface="Arial" panose="020B0604020202020204" pitchFamily="34" charset="0"/>
              <a:buChar char="•"/>
            </a:pPr>
            <a:r>
              <a:rPr lang="es-MX" sz="1500" dirty="0">
                <a:latin typeface="Century Gothic" panose="020B0502020202020204" pitchFamily="34" charset="0"/>
              </a:rPr>
              <a:t>Atlas de la vulnerabilidad  de conjuntos inmobiliarios tipificados  en el área metropolitana de la ciudad de México. 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159"/>
          <a:stretch/>
        </p:blipFill>
        <p:spPr>
          <a:xfrm>
            <a:off x="48154" y="4462267"/>
            <a:ext cx="9102567" cy="905232"/>
          </a:xfrm>
          <a:prstGeom prst="rect">
            <a:avLst/>
          </a:prstGeom>
        </p:spPr>
      </p:pic>
      <p:sp>
        <p:nvSpPr>
          <p:cNvPr id="14" name="Rectángulo 13"/>
          <p:cNvSpPr/>
          <p:nvPr/>
        </p:nvSpPr>
        <p:spPr>
          <a:xfrm>
            <a:off x="27437" y="5367499"/>
            <a:ext cx="4572000" cy="3231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MX" sz="1500" b="1" dirty="0" smtClean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Gustavo A Madero – Ciudad de México </a:t>
            </a:r>
            <a:endParaRPr lang="es-MX" sz="1500" b="1" dirty="0">
              <a:solidFill>
                <a:schemeClr val="accent6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41433" y="6207237"/>
            <a:ext cx="193193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1100" dirty="0"/>
              <a:t>Fuente: Elaboración  SIMMUV </a:t>
            </a:r>
          </a:p>
        </p:txBody>
      </p:sp>
      <p:pic>
        <p:nvPicPr>
          <p:cNvPr id="21" name="Picture 2" descr="Resultado de imagen para logo ciau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2850" y="6111456"/>
            <a:ext cx="990600" cy="712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55304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/>
          <p:cNvSpPr/>
          <p:nvPr/>
        </p:nvSpPr>
        <p:spPr>
          <a:xfrm>
            <a:off x="601984" y="1001126"/>
            <a:ext cx="7246616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chemeClr val="accent5">
                  <a:lumMod val="75000"/>
                </a:schemeClr>
              </a:buClr>
              <a:buSzPct val="200000"/>
              <a:buFont typeface="Arial" panose="020B0604020202020204" pitchFamily="34" charset="0"/>
              <a:buChar char="•"/>
            </a:pPr>
            <a:r>
              <a:rPr lang="es-MX" sz="1500" dirty="0" smtClean="0">
                <a:latin typeface="Century Gothic" panose="020B0502020202020204" pitchFamily="34" charset="0"/>
              </a:rPr>
              <a:t>Riesgo </a:t>
            </a:r>
            <a:r>
              <a:rPr lang="es-MX" sz="1500" dirty="0">
                <a:latin typeface="Century Gothic" panose="020B0502020202020204" pitchFamily="34" charset="0"/>
              </a:rPr>
              <a:t>arquitectónico y urbano.</a:t>
            </a:r>
          </a:p>
          <a:p>
            <a:pPr marL="285750" indent="-285750">
              <a:buClr>
                <a:schemeClr val="accent5">
                  <a:lumMod val="75000"/>
                </a:schemeClr>
              </a:buClr>
              <a:buSzPct val="200000"/>
              <a:buFont typeface="Arial" panose="020B0604020202020204" pitchFamily="34" charset="0"/>
              <a:buChar char="•"/>
            </a:pPr>
            <a:r>
              <a:rPr lang="es-MX" sz="1500" dirty="0">
                <a:latin typeface="Century Gothic" panose="020B0502020202020204" pitchFamily="34" charset="0"/>
              </a:rPr>
              <a:t>Diseños sustentables. </a:t>
            </a:r>
          </a:p>
          <a:p>
            <a:pPr marL="285750" indent="-285750">
              <a:buClr>
                <a:schemeClr val="accent5">
                  <a:lumMod val="75000"/>
                </a:schemeClr>
              </a:buClr>
              <a:buSzPct val="200000"/>
              <a:buFont typeface="Arial" panose="020B0604020202020204" pitchFamily="34" charset="0"/>
              <a:buChar char="•"/>
            </a:pPr>
            <a:r>
              <a:rPr lang="es-MX" sz="1500" dirty="0">
                <a:latin typeface="Century Gothic" panose="020B0502020202020204" pitchFamily="34" charset="0"/>
              </a:rPr>
              <a:t>Sistemas de información del hábitat urbano y de la vivienda. </a:t>
            </a:r>
          </a:p>
          <a:p>
            <a:pPr marL="285750" indent="-285750">
              <a:buClr>
                <a:schemeClr val="accent5">
                  <a:lumMod val="75000"/>
                </a:schemeClr>
              </a:buClr>
              <a:buSzPct val="200000"/>
              <a:buFont typeface="Arial" panose="020B0604020202020204" pitchFamily="34" charset="0"/>
              <a:buChar char="•"/>
            </a:pPr>
            <a:r>
              <a:rPr lang="es-MX" sz="1500" dirty="0">
                <a:latin typeface="Century Gothic" panose="020B0502020202020204" pitchFamily="34" charset="0"/>
              </a:rPr>
              <a:t>Diseños, producción y operación de sistemas de diagnóstico automatizados.</a:t>
            </a:r>
          </a:p>
          <a:p>
            <a:pPr marL="285750" indent="-285750">
              <a:buClr>
                <a:schemeClr val="accent5">
                  <a:lumMod val="75000"/>
                </a:schemeClr>
              </a:buClr>
              <a:buSzPct val="200000"/>
              <a:buFont typeface="Arial" panose="020B0604020202020204" pitchFamily="34" charset="0"/>
              <a:buChar char="•"/>
            </a:pPr>
            <a:r>
              <a:rPr lang="es-MX" sz="1500" dirty="0">
                <a:latin typeface="Century Gothic" panose="020B0502020202020204" pitchFamily="34" charset="0"/>
              </a:rPr>
              <a:t>Exploración de la realidad virtual, para el monitoreo y la modelación prospectiva de</a:t>
            </a:r>
          </a:p>
          <a:p>
            <a:pPr marL="285750" indent="-285750">
              <a:buClr>
                <a:schemeClr val="accent5">
                  <a:lumMod val="75000"/>
                </a:schemeClr>
              </a:buClr>
              <a:buSzPct val="200000"/>
              <a:buFont typeface="Arial" panose="020B0604020202020204" pitchFamily="34" charset="0"/>
              <a:buChar char="•"/>
            </a:pPr>
            <a:r>
              <a:rPr lang="es-MX" sz="1500" dirty="0">
                <a:latin typeface="Century Gothic" panose="020B0502020202020204" pitchFamily="34" charset="0"/>
              </a:rPr>
              <a:t>La arquitecturiedad y la habitabilidad de la vivienda y la </a:t>
            </a:r>
            <a:r>
              <a:rPr lang="es-MX" sz="1500" dirty="0" smtClean="0">
                <a:latin typeface="Century Gothic" panose="020B0502020202020204" pitchFamily="34" charset="0"/>
              </a:rPr>
              <a:t>ciudad</a:t>
            </a:r>
            <a:endParaRPr lang="es-MX" sz="1500" dirty="0">
              <a:latin typeface="Century Gothic" panose="020B0502020202020204" pitchFamily="34" charset="0"/>
            </a:endParaRPr>
          </a:p>
          <a:p>
            <a:pPr marL="285750" indent="-285750">
              <a:buClr>
                <a:schemeClr val="accent5">
                  <a:lumMod val="75000"/>
                </a:schemeClr>
              </a:buClr>
              <a:buSzPct val="200000"/>
              <a:buFont typeface="Arial" panose="020B0604020202020204" pitchFamily="34" charset="0"/>
              <a:buChar char="•"/>
            </a:pPr>
            <a:r>
              <a:rPr lang="es-MX" sz="1500" dirty="0" smtClean="0">
                <a:latin typeface="Century Gothic" panose="020B0502020202020204" pitchFamily="34" charset="0"/>
              </a:rPr>
              <a:t>Resiliencias urbanas y arquitectónicas de la CDMX</a:t>
            </a:r>
            <a:endParaRPr lang="es-MX" sz="1500" dirty="0">
              <a:latin typeface="Century Gothic" panose="020B0502020202020204" pitchFamily="34" charset="0"/>
            </a:endParaRPr>
          </a:p>
        </p:txBody>
      </p:sp>
      <p:sp>
        <p:nvSpPr>
          <p:cNvPr id="13" name="Elipse 12"/>
          <p:cNvSpPr/>
          <p:nvPr/>
        </p:nvSpPr>
        <p:spPr>
          <a:xfrm flipH="1">
            <a:off x="678184" y="354365"/>
            <a:ext cx="304800" cy="3048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4" name="Rectángulo 13"/>
          <p:cNvSpPr/>
          <p:nvPr/>
        </p:nvSpPr>
        <p:spPr>
          <a:xfrm>
            <a:off x="1204047" y="278165"/>
            <a:ext cx="1748171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500" b="1" dirty="0" smtClean="0"/>
              <a:t>PROYECTOS</a:t>
            </a:r>
            <a:endParaRPr lang="es-MX" sz="2500" b="1" dirty="0"/>
          </a:p>
        </p:txBody>
      </p:sp>
      <p:sp>
        <p:nvSpPr>
          <p:cNvPr id="12" name="Rectángulo 11"/>
          <p:cNvSpPr/>
          <p:nvPr/>
        </p:nvSpPr>
        <p:spPr>
          <a:xfrm>
            <a:off x="1" y="6477000"/>
            <a:ext cx="6553200" cy="25746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b="1" dirty="0">
                <a:ln w="0"/>
                <a:solidFill>
                  <a:schemeClr val="accent5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Laboratorio de Sistemas de Información, Monitoreo y Modelación Urbana y de Vivienda SIMMUV </a:t>
            </a:r>
          </a:p>
        </p:txBody>
      </p:sp>
      <p:cxnSp>
        <p:nvCxnSpPr>
          <p:cNvPr id="15" name="Conector recto 14"/>
          <p:cNvCxnSpPr/>
          <p:nvPr/>
        </p:nvCxnSpPr>
        <p:spPr>
          <a:xfrm>
            <a:off x="152400" y="6477000"/>
            <a:ext cx="66294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bk object 16"/>
          <p:cNvSpPr/>
          <p:nvPr/>
        </p:nvSpPr>
        <p:spPr>
          <a:xfrm flipH="1">
            <a:off x="6348529" y="0"/>
            <a:ext cx="2707045" cy="1873923"/>
          </a:xfrm>
          <a:prstGeom prst="rect">
            <a:avLst/>
          </a:prstGeom>
          <a:blipFill>
            <a:blip r:embed="rId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425"/>
          </a:p>
        </p:txBody>
      </p:sp>
      <p:pic>
        <p:nvPicPr>
          <p:cNvPr id="20" name="Picture 2" descr="Resultado de imagen para logo ciau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6022134"/>
            <a:ext cx="990600" cy="712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ángulo 4"/>
          <p:cNvSpPr/>
          <p:nvPr/>
        </p:nvSpPr>
        <p:spPr>
          <a:xfrm>
            <a:off x="2952218" y="714183"/>
            <a:ext cx="2335896" cy="3408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b="1" dirty="0">
                <a:latin typeface="Century Gothic" panose="020B0502020202020204" pitchFamily="34" charset="0"/>
              </a:rPr>
              <a:t>Consolidar líneas de: 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184" y="3171768"/>
            <a:ext cx="4959493" cy="3239189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27226" y="3581400"/>
            <a:ext cx="3111974" cy="1962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5734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n 1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4" t="13364" r="15335" b="11158"/>
          <a:stretch/>
        </p:blipFill>
        <p:spPr>
          <a:xfrm>
            <a:off x="3599835" y="2064906"/>
            <a:ext cx="3502944" cy="1631276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1" y="6477000"/>
            <a:ext cx="6553200" cy="25746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b="1" dirty="0">
                <a:ln w="0"/>
                <a:solidFill>
                  <a:schemeClr val="accent5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Laboratorio de Sistemas de Información, Monitoreo y Modelación Urbana y de Vivienda SIMMUV </a:t>
            </a:r>
          </a:p>
        </p:txBody>
      </p:sp>
      <p:cxnSp>
        <p:nvCxnSpPr>
          <p:cNvPr id="9" name="Conector recto 8"/>
          <p:cNvCxnSpPr/>
          <p:nvPr/>
        </p:nvCxnSpPr>
        <p:spPr>
          <a:xfrm>
            <a:off x="152400" y="6477000"/>
            <a:ext cx="66294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bk object 16"/>
          <p:cNvSpPr/>
          <p:nvPr/>
        </p:nvSpPr>
        <p:spPr>
          <a:xfrm flipH="1">
            <a:off x="6348529" y="0"/>
            <a:ext cx="2707045" cy="1873923"/>
          </a:xfrm>
          <a:prstGeom prst="rect">
            <a:avLst/>
          </a:prstGeom>
          <a:blipFill>
            <a:blip r:embed="rId4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425"/>
          </a:p>
        </p:txBody>
      </p:sp>
      <p:pic>
        <p:nvPicPr>
          <p:cNvPr id="18" name="Picture 2" descr="Resultado de imagen para logo ciaup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6019800"/>
            <a:ext cx="990600" cy="712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25" y="228600"/>
            <a:ext cx="3037647" cy="180000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1" y="228600"/>
            <a:ext cx="3826178" cy="180000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3632025"/>
            <a:ext cx="1689956" cy="2387775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444" t="4445" r="20001" b="7777"/>
          <a:stretch/>
        </p:blipFill>
        <p:spPr>
          <a:xfrm>
            <a:off x="7130860" y="2664666"/>
            <a:ext cx="2005364" cy="2821734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0" t="4233" r="3117" b="-400"/>
          <a:stretch/>
        </p:blipFill>
        <p:spPr>
          <a:xfrm>
            <a:off x="215704" y="2198360"/>
            <a:ext cx="3262448" cy="1731000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60725" y="4105506"/>
            <a:ext cx="2384740" cy="1914294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 rotWithShape="1">
          <a:blip r:embed="rId13"/>
          <a:srcRect l="15176" r="12161"/>
          <a:stretch/>
        </p:blipFill>
        <p:spPr>
          <a:xfrm>
            <a:off x="2645464" y="4141812"/>
            <a:ext cx="2703051" cy="1877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8614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lipse 12"/>
          <p:cNvSpPr/>
          <p:nvPr/>
        </p:nvSpPr>
        <p:spPr>
          <a:xfrm flipH="1">
            <a:off x="333154" y="239365"/>
            <a:ext cx="304800" cy="3048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4" name="Rectángulo 13"/>
          <p:cNvSpPr/>
          <p:nvPr/>
        </p:nvSpPr>
        <p:spPr>
          <a:xfrm>
            <a:off x="714154" y="143022"/>
            <a:ext cx="1939377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500" b="1" dirty="0"/>
              <a:t>PRODUCTOS:</a:t>
            </a:r>
          </a:p>
        </p:txBody>
      </p:sp>
      <p:sp>
        <p:nvSpPr>
          <p:cNvPr id="17" name="Rectángulo 16"/>
          <p:cNvSpPr/>
          <p:nvPr/>
        </p:nvSpPr>
        <p:spPr>
          <a:xfrm>
            <a:off x="801240" y="2985481"/>
            <a:ext cx="2647776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500" b="1" dirty="0"/>
              <a:t>COLABORADORES </a:t>
            </a:r>
          </a:p>
        </p:txBody>
      </p:sp>
      <p:sp>
        <p:nvSpPr>
          <p:cNvPr id="15" name="Rectángulo 14"/>
          <p:cNvSpPr/>
          <p:nvPr/>
        </p:nvSpPr>
        <p:spPr>
          <a:xfrm>
            <a:off x="1" y="6477000"/>
            <a:ext cx="6553200" cy="25746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b="1" dirty="0">
                <a:ln w="0"/>
                <a:solidFill>
                  <a:schemeClr val="accent5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Laboratorio de Sistemas de Información, Monitoreo y Modelación Urbana y de Vivienda SIMMUV </a:t>
            </a:r>
          </a:p>
        </p:txBody>
      </p:sp>
      <p:cxnSp>
        <p:nvCxnSpPr>
          <p:cNvPr id="16" name="Conector recto 15"/>
          <p:cNvCxnSpPr/>
          <p:nvPr/>
        </p:nvCxnSpPr>
        <p:spPr>
          <a:xfrm>
            <a:off x="152400" y="6477000"/>
            <a:ext cx="66294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2" name="Gráfico 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7941637"/>
              </p:ext>
            </p:extLst>
          </p:nvPr>
        </p:nvGraphicFramePr>
        <p:xfrm>
          <a:off x="326434" y="3560449"/>
          <a:ext cx="6940679" cy="28764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3" name="Elipse 22"/>
          <p:cNvSpPr/>
          <p:nvPr/>
        </p:nvSpPr>
        <p:spPr>
          <a:xfrm flipH="1">
            <a:off x="4387800" y="4022073"/>
            <a:ext cx="216000" cy="216000"/>
          </a:xfrm>
          <a:prstGeom prst="ellipse">
            <a:avLst/>
          </a:prstGeom>
          <a:solidFill>
            <a:srgbClr val="3975BE"/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5" name="Elipse 24"/>
          <p:cNvSpPr/>
          <p:nvPr/>
        </p:nvSpPr>
        <p:spPr>
          <a:xfrm flipH="1">
            <a:off x="4387800" y="4279800"/>
            <a:ext cx="216000" cy="216000"/>
          </a:xfrm>
          <a:prstGeom prst="ellipse">
            <a:avLst/>
          </a:prstGeom>
          <a:solidFill>
            <a:srgbClr val="8DB241"/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8" name="Elipse 27"/>
          <p:cNvSpPr/>
          <p:nvPr/>
        </p:nvSpPr>
        <p:spPr>
          <a:xfrm flipH="1">
            <a:off x="4387800" y="4648200"/>
            <a:ext cx="216000" cy="216000"/>
          </a:xfrm>
          <a:prstGeom prst="ellipse">
            <a:avLst/>
          </a:prstGeom>
          <a:solidFill>
            <a:srgbClr val="34ABCA"/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9" name="Elipse 28"/>
          <p:cNvSpPr/>
          <p:nvPr/>
        </p:nvSpPr>
        <p:spPr>
          <a:xfrm flipH="1">
            <a:off x="4387800" y="4953000"/>
            <a:ext cx="216000" cy="216000"/>
          </a:xfrm>
          <a:prstGeom prst="ellipse">
            <a:avLst/>
          </a:prstGeom>
          <a:solidFill>
            <a:srgbClr val="1A3F6B"/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0" name="Elipse 29"/>
          <p:cNvSpPr/>
          <p:nvPr/>
        </p:nvSpPr>
        <p:spPr>
          <a:xfrm flipH="1">
            <a:off x="4387800" y="5270400"/>
            <a:ext cx="216000" cy="216000"/>
          </a:xfrm>
          <a:prstGeom prst="ellipse">
            <a:avLst/>
          </a:prstGeom>
          <a:solidFill>
            <a:srgbClr val="5F7D24"/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1" name="Elipse 30"/>
          <p:cNvSpPr/>
          <p:nvPr/>
        </p:nvSpPr>
        <p:spPr>
          <a:xfrm flipH="1">
            <a:off x="4387800" y="5562600"/>
            <a:ext cx="216000" cy="216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2" name="Elipse 31"/>
          <p:cNvSpPr/>
          <p:nvPr/>
        </p:nvSpPr>
        <p:spPr>
          <a:xfrm flipH="1">
            <a:off x="4387800" y="5880000"/>
            <a:ext cx="216000" cy="216000"/>
          </a:xfrm>
          <a:prstGeom prst="ellipse">
            <a:avLst/>
          </a:prstGeom>
          <a:solidFill>
            <a:srgbClr val="D7E4BD"/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Rectángulo 6"/>
          <p:cNvSpPr/>
          <p:nvPr/>
        </p:nvSpPr>
        <p:spPr>
          <a:xfrm>
            <a:off x="7190565" y="5170669"/>
            <a:ext cx="1705595" cy="3408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b="1" dirty="0">
                <a:latin typeface="Century Gothic" panose="020B0502020202020204" pitchFamily="34" charset="0"/>
              </a:rPr>
              <a:t>total 	</a:t>
            </a:r>
            <a:r>
              <a:rPr lang="es-MX" b="1" dirty="0" smtClean="0">
                <a:latin typeface="Century Gothic" panose="020B0502020202020204" pitchFamily="34" charset="0"/>
              </a:rPr>
              <a:t>      177</a:t>
            </a:r>
            <a:endParaRPr lang="es-MX" b="1" dirty="0">
              <a:latin typeface="Century Gothic" panose="020B0502020202020204" pitchFamily="34" charset="0"/>
            </a:endParaRPr>
          </a:p>
        </p:txBody>
      </p:sp>
      <p:sp>
        <p:nvSpPr>
          <p:cNvPr id="34" name="Pentágono 33"/>
          <p:cNvSpPr/>
          <p:nvPr/>
        </p:nvSpPr>
        <p:spPr>
          <a:xfrm>
            <a:off x="6946835" y="4960960"/>
            <a:ext cx="1096528" cy="838200"/>
          </a:xfrm>
          <a:prstGeom prst="homePlate">
            <a:avLst/>
          </a:prstGeom>
          <a:noFill/>
          <a:ln>
            <a:solidFill>
              <a:srgbClr val="1A3F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5" name="Cheurón 34"/>
          <p:cNvSpPr/>
          <p:nvPr/>
        </p:nvSpPr>
        <p:spPr>
          <a:xfrm>
            <a:off x="8027399" y="4950916"/>
            <a:ext cx="901876" cy="780367"/>
          </a:xfrm>
          <a:prstGeom prst="chevron">
            <a:avLst/>
          </a:prstGeom>
          <a:noFill/>
          <a:ln>
            <a:solidFill>
              <a:srgbClr val="1A3F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graphicFrame>
        <p:nvGraphicFramePr>
          <p:cNvPr id="33" name="Gráfico 3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64737967"/>
              </p:ext>
            </p:extLst>
          </p:nvPr>
        </p:nvGraphicFramePr>
        <p:xfrm>
          <a:off x="609600" y="685800"/>
          <a:ext cx="58674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6" name="Elipse 35"/>
          <p:cNvSpPr/>
          <p:nvPr/>
        </p:nvSpPr>
        <p:spPr>
          <a:xfrm flipH="1">
            <a:off x="801240" y="1278798"/>
            <a:ext cx="216000" cy="216000"/>
          </a:xfrm>
          <a:prstGeom prst="ellipse">
            <a:avLst/>
          </a:prstGeom>
          <a:solidFill>
            <a:srgbClr val="BF504C"/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8" name="Elipse 37"/>
          <p:cNvSpPr/>
          <p:nvPr/>
        </p:nvSpPr>
        <p:spPr>
          <a:xfrm flipH="1">
            <a:off x="801240" y="1551802"/>
            <a:ext cx="216000" cy="216000"/>
          </a:xfrm>
          <a:prstGeom prst="ellipse">
            <a:avLst/>
          </a:prstGeom>
          <a:solidFill>
            <a:srgbClr val="8064A1"/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9" name="Elipse 38"/>
          <p:cNvSpPr/>
          <p:nvPr/>
        </p:nvSpPr>
        <p:spPr>
          <a:xfrm flipH="1">
            <a:off x="785327" y="1829989"/>
            <a:ext cx="216000" cy="216000"/>
          </a:xfrm>
          <a:prstGeom prst="ellipse">
            <a:avLst/>
          </a:prstGeom>
          <a:solidFill>
            <a:srgbClr val="F59546"/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0" name="Elipse 39"/>
          <p:cNvSpPr/>
          <p:nvPr/>
        </p:nvSpPr>
        <p:spPr>
          <a:xfrm flipH="1">
            <a:off x="785327" y="2115819"/>
            <a:ext cx="216000" cy="216000"/>
          </a:xfrm>
          <a:prstGeom prst="ellipse">
            <a:avLst/>
          </a:prstGeom>
          <a:solidFill>
            <a:srgbClr val="762C2A"/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1" name="Rectángulo 40"/>
          <p:cNvSpPr/>
          <p:nvPr/>
        </p:nvSpPr>
        <p:spPr>
          <a:xfrm>
            <a:off x="5794315" y="2226010"/>
            <a:ext cx="1680662" cy="340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b="1" dirty="0">
                <a:latin typeface="Century Gothic" panose="020B0502020202020204" pitchFamily="34" charset="0"/>
              </a:rPr>
              <a:t>total 	</a:t>
            </a:r>
            <a:r>
              <a:rPr lang="es-MX" b="1" dirty="0" smtClean="0">
                <a:latin typeface="Century Gothic" panose="020B0502020202020204" pitchFamily="34" charset="0"/>
              </a:rPr>
              <a:t>      61</a:t>
            </a:r>
            <a:endParaRPr lang="es-MX" b="1" dirty="0">
              <a:latin typeface="Century Gothic" panose="020B0502020202020204" pitchFamily="34" charset="0"/>
            </a:endParaRPr>
          </a:p>
        </p:txBody>
      </p:sp>
      <p:sp>
        <p:nvSpPr>
          <p:cNvPr id="42" name="Pentágono 41"/>
          <p:cNvSpPr/>
          <p:nvPr/>
        </p:nvSpPr>
        <p:spPr>
          <a:xfrm>
            <a:off x="5550585" y="2016300"/>
            <a:ext cx="1158922" cy="712466"/>
          </a:xfrm>
          <a:prstGeom prst="homePlate">
            <a:avLst/>
          </a:prstGeom>
          <a:noFill/>
          <a:ln>
            <a:solidFill>
              <a:srgbClr val="1A3F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3" name="Cheurón 42"/>
          <p:cNvSpPr/>
          <p:nvPr/>
        </p:nvSpPr>
        <p:spPr>
          <a:xfrm>
            <a:off x="6631149" y="2006257"/>
            <a:ext cx="953194" cy="663308"/>
          </a:xfrm>
          <a:prstGeom prst="chevron">
            <a:avLst/>
          </a:prstGeom>
          <a:noFill/>
          <a:ln>
            <a:solidFill>
              <a:srgbClr val="1A3F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45" name="bk object 16"/>
          <p:cNvSpPr/>
          <p:nvPr/>
        </p:nvSpPr>
        <p:spPr>
          <a:xfrm flipH="1">
            <a:off x="6348529" y="0"/>
            <a:ext cx="2707045" cy="1873923"/>
          </a:xfrm>
          <a:prstGeom prst="rect">
            <a:avLst/>
          </a:prstGeom>
          <a:blipFill>
            <a:blip r:embed="rId5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425"/>
          </a:p>
        </p:txBody>
      </p:sp>
      <p:sp>
        <p:nvSpPr>
          <p:cNvPr id="46" name="Rectángulo 45"/>
          <p:cNvSpPr/>
          <p:nvPr/>
        </p:nvSpPr>
        <p:spPr>
          <a:xfrm>
            <a:off x="41433" y="6207237"/>
            <a:ext cx="119616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1100" dirty="0"/>
              <a:t>Fuente: </a:t>
            </a:r>
            <a:r>
              <a:rPr lang="es-MX" sz="1100" dirty="0" smtClean="0"/>
              <a:t>SIMMUV </a:t>
            </a:r>
            <a:endParaRPr lang="es-MX" sz="1100" dirty="0"/>
          </a:p>
        </p:txBody>
      </p:sp>
      <p:sp>
        <p:nvSpPr>
          <p:cNvPr id="44" name="Elipse 43"/>
          <p:cNvSpPr/>
          <p:nvPr/>
        </p:nvSpPr>
        <p:spPr>
          <a:xfrm flipH="1">
            <a:off x="304800" y="3048000"/>
            <a:ext cx="304800" cy="3048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37" name="Picture 2" descr="Resultado de imagen para logo ciaup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6022134"/>
            <a:ext cx="990600" cy="712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21693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lipse 12"/>
          <p:cNvSpPr/>
          <p:nvPr/>
        </p:nvSpPr>
        <p:spPr>
          <a:xfrm flipH="1">
            <a:off x="457200" y="705943"/>
            <a:ext cx="304800" cy="3048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4" name="Rectángulo 13"/>
          <p:cNvSpPr/>
          <p:nvPr/>
        </p:nvSpPr>
        <p:spPr>
          <a:xfrm>
            <a:off x="838200" y="609600"/>
            <a:ext cx="3164328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500" b="1" dirty="0"/>
              <a:t>Alumnos Distinguidos:</a:t>
            </a:r>
          </a:p>
        </p:txBody>
      </p:sp>
      <p:sp>
        <p:nvSpPr>
          <p:cNvPr id="19" name="Rectángulo 18"/>
          <p:cNvSpPr/>
          <p:nvPr/>
        </p:nvSpPr>
        <p:spPr>
          <a:xfrm>
            <a:off x="304800" y="1738719"/>
            <a:ext cx="60198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chemeClr val="accent5">
                  <a:lumMod val="75000"/>
                </a:schemeClr>
              </a:buClr>
              <a:buSzPct val="200000"/>
              <a:buFont typeface="Arial" panose="020B0604020202020204" pitchFamily="34" charset="0"/>
              <a:buChar char="•"/>
            </a:pPr>
            <a:r>
              <a:rPr lang="es-MX" sz="1800" dirty="0" smtClean="0">
                <a:latin typeface="Century Gothic" panose="020B0502020202020204" pitchFamily="34" charset="0"/>
              </a:rPr>
              <a:t>Lic. Miguel </a:t>
            </a:r>
            <a:r>
              <a:rPr lang="es-MX" sz="1800" dirty="0">
                <a:latin typeface="Century Gothic" panose="020B0502020202020204" pitchFamily="34" charset="0"/>
              </a:rPr>
              <a:t>Ángel Terán </a:t>
            </a:r>
            <a:r>
              <a:rPr lang="es-MX" sz="1800" dirty="0" smtClean="0">
                <a:latin typeface="Century Gothic" panose="020B0502020202020204" pitchFamily="34" charset="0"/>
              </a:rPr>
              <a:t>Sánchez, </a:t>
            </a:r>
            <a:r>
              <a:rPr lang="es-MX" sz="1800" dirty="0">
                <a:latin typeface="Century Gothic" panose="020B0502020202020204" pitchFamily="34" charset="0"/>
              </a:rPr>
              <a:t>Premio al servicio social Gustavo Baz Prada</a:t>
            </a:r>
          </a:p>
          <a:p>
            <a:pPr>
              <a:buClr>
                <a:schemeClr val="accent5">
                  <a:lumMod val="75000"/>
                </a:schemeClr>
              </a:buClr>
              <a:buSzPct val="200000"/>
            </a:pPr>
            <a:endParaRPr lang="es-MX" sz="1800" dirty="0">
              <a:latin typeface="Century Gothic" panose="020B0502020202020204" pitchFamily="34" charset="0"/>
            </a:endParaRPr>
          </a:p>
          <a:p>
            <a:pPr marL="285750" indent="-285750">
              <a:buClr>
                <a:schemeClr val="accent5">
                  <a:lumMod val="75000"/>
                </a:schemeClr>
              </a:buClr>
              <a:buSzPct val="200000"/>
              <a:buFont typeface="Arial" panose="020B0604020202020204" pitchFamily="34" charset="0"/>
              <a:buChar char="•"/>
            </a:pPr>
            <a:r>
              <a:rPr lang="es-MX" sz="1800" dirty="0" smtClean="0">
                <a:latin typeface="Century Gothic" panose="020B0502020202020204" pitchFamily="34" charset="0"/>
              </a:rPr>
              <a:t>Lic. Claudia </a:t>
            </a:r>
            <a:r>
              <a:rPr lang="es-MX" sz="1800" dirty="0">
                <a:latin typeface="Century Gothic" panose="020B0502020202020204" pitchFamily="34" charset="0"/>
              </a:rPr>
              <a:t>Angélica Orihuela Martínez mención honorifica tesis licenciatura en Arquitectura</a:t>
            </a:r>
          </a:p>
          <a:p>
            <a:pPr marL="285750" indent="-285750">
              <a:buClr>
                <a:schemeClr val="accent5">
                  <a:lumMod val="75000"/>
                </a:schemeClr>
              </a:buClr>
              <a:buSzPct val="200000"/>
              <a:buFont typeface="Arial" panose="020B0604020202020204" pitchFamily="34" charset="0"/>
              <a:buChar char="•"/>
            </a:pPr>
            <a:endParaRPr lang="es-MX" sz="1800" dirty="0">
              <a:latin typeface="Century Gothic" panose="020B0502020202020204" pitchFamily="34" charset="0"/>
            </a:endParaRPr>
          </a:p>
          <a:p>
            <a:pPr marL="285750" indent="-285750">
              <a:buClr>
                <a:schemeClr val="accent5">
                  <a:lumMod val="75000"/>
                </a:schemeClr>
              </a:buClr>
              <a:buSzPct val="200000"/>
              <a:buFont typeface="Arial" panose="020B0604020202020204" pitchFamily="34" charset="0"/>
              <a:buChar char="•"/>
            </a:pPr>
            <a:r>
              <a:rPr lang="es-MX" sz="1800" dirty="0" err="1">
                <a:latin typeface="Century Gothic" panose="020B0502020202020204" pitchFamily="34" charset="0"/>
              </a:rPr>
              <a:t>Mto</a:t>
            </a:r>
            <a:r>
              <a:rPr lang="es-MX" sz="1800" dirty="0">
                <a:latin typeface="Century Gothic" panose="020B0502020202020204" pitchFamily="34" charset="0"/>
              </a:rPr>
              <a:t>. Axel Villavicencio </a:t>
            </a:r>
            <a:r>
              <a:rPr lang="es-MX" sz="1800" dirty="0" smtClean="0">
                <a:latin typeface="Century Gothic" panose="020B0502020202020204" pitchFamily="34" charset="0"/>
              </a:rPr>
              <a:t>Torres, </a:t>
            </a:r>
            <a:r>
              <a:rPr lang="es-MX" sz="1800" dirty="0">
                <a:latin typeface="Century Gothic" panose="020B0502020202020204" pitchFamily="34" charset="0"/>
              </a:rPr>
              <a:t>Premio de Innovación Tecnológica del Consejo Británico de Investigación Científica</a:t>
            </a:r>
          </a:p>
          <a:p>
            <a:pPr marL="285750" indent="-285750">
              <a:buClr>
                <a:schemeClr val="accent5">
                  <a:lumMod val="75000"/>
                </a:schemeClr>
              </a:buClr>
              <a:buSzPct val="200000"/>
              <a:buFont typeface="Arial" panose="020B0604020202020204" pitchFamily="34" charset="0"/>
              <a:buChar char="•"/>
            </a:pPr>
            <a:endParaRPr lang="es-MX" sz="1800" dirty="0">
              <a:latin typeface="Century Gothic" panose="020B0502020202020204" pitchFamily="34" charset="0"/>
            </a:endParaRPr>
          </a:p>
          <a:p>
            <a:pPr marL="285750" indent="-285750">
              <a:buClr>
                <a:schemeClr val="accent5">
                  <a:lumMod val="75000"/>
                </a:schemeClr>
              </a:buClr>
              <a:buSzPct val="200000"/>
              <a:buFont typeface="Arial" panose="020B0604020202020204" pitchFamily="34" charset="0"/>
              <a:buChar char="•"/>
            </a:pPr>
            <a:r>
              <a:rPr lang="es-MX" sz="1800" dirty="0">
                <a:latin typeface="Century Gothic" panose="020B0502020202020204" pitchFamily="34" charset="0"/>
              </a:rPr>
              <a:t>Dr. David Nava </a:t>
            </a:r>
            <a:r>
              <a:rPr lang="es-MX" sz="1800" dirty="0" smtClean="0">
                <a:latin typeface="Century Gothic" panose="020B0502020202020204" pitchFamily="34" charset="0"/>
              </a:rPr>
              <a:t>Torres, </a:t>
            </a:r>
            <a:r>
              <a:rPr lang="es-MX" sz="1800" dirty="0">
                <a:latin typeface="Century Gothic" panose="020B0502020202020204" pitchFamily="34" charset="0"/>
              </a:rPr>
              <a:t>Director de la Facultad de Arquitectura de la Universidad </a:t>
            </a:r>
            <a:r>
              <a:rPr lang="es-MX" sz="1800" dirty="0" smtClean="0">
                <a:latin typeface="Century Gothic" panose="020B0502020202020204" pitchFamily="34" charset="0"/>
              </a:rPr>
              <a:t>Autónoma de </a:t>
            </a:r>
            <a:r>
              <a:rPr lang="es-MX" sz="1800" dirty="0">
                <a:latin typeface="Century Gothic" panose="020B0502020202020204" pitchFamily="34" charset="0"/>
              </a:rPr>
              <a:t>Guerrero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1" y="6477000"/>
            <a:ext cx="6553200" cy="25746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b="1" dirty="0">
                <a:ln w="0"/>
                <a:solidFill>
                  <a:schemeClr val="accent5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Laboratorio de Sistemas de Información, Monitoreo y Modelación Urbana y de Vivienda SIMMUV </a:t>
            </a:r>
          </a:p>
        </p:txBody>
      </p:sp>
      <p:cxnSp>
        <p:nvCxnSpPr>
          <p:cNvPr id="11" name="Conector recto 10"/>
          <p:cNvCxnSpPr/>
          <p:nvPr/>
        </p:nvCxnSpPr>
        <p:spPr>
          <a:xfrm>
            <a:off x="152400" y="6477000"/>
            <a:ext cx="66294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3743" y="3260489"/>
            <a:ext cx="2001222" cy="2001222"/>
          </a:xfrm>
          <a:prstGeom prst="rect">
            <a:avLst/>
          </a:prstGeom>
        </p:spPr>
      </p:pic>
      <p:sp>
        <p:nvSpPr>
          <p:cNvPr id="12" name="bk object 16"/>
          <p:cNvSpPr/>
          <p:nvPr/>
        </p:nvSpPr>
        <p:spPr>
          <a:xfrm flipH="1">
            <a:off x="6348529" y="0"/>
            <a:ext cx="2707045" cy="1873923"/>
          </a:xfrm>
          <a:prstGeom prst="rect">
            <a:avLst/>
          </a:prstGeom>
          <a:blipFill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425"/>
          </a:p>
        </p:txBody>
      </p:sp>
      <p:pic>
        <p:nvPicPr>
          <p:cNvPr id="15" name="Picture 2" descr="Resultado de imagen para logo ciau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6022134"/>
            <a:ext cx="990600" cy="712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18411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776</TotalTime>
  <Words>736</Words>
  <Application>Microsoft Office PowerPoint</Application>
  <PresentationFormat>Carta (216 x 279 mm)</PresentationFormat>
  <Paragraphs>113</Paragraphs>
  <Slides>11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5" baseType="lpstr">
      <vt:lpstr>Arial</vt:lpstr>
      <vt:lpstr>Calibri</vt:lpstr>
      <vt:lpstr>Century Gothic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Sin título-1</dc:title>
  <dc:creator>CLAUDIA OM</dc:creator>
  <cp:lastModifiedBy>CLAUDIA ORIHUELA</cp:lastModifiedBy>
  <cp:revision>89</cp:revision>
  <cp:lastPrinted>2017-03-16T00:47:50Z</cp:lastPrinted>
  <dcterms:created xsi:type="dcterms:W3CDTF">2016-11-15T20:48:27Z</dcterms:created>
  <dcterms:modified xsi:type="dcterms:W3CDTF">2017-08-28T20:34:24Z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2014-08-22T00:00:00Z</vt:filetime>
  </property>
  <property fmtid="{D5CDD505-2E9C-101B-9397-08002B2CF9AE}" pid="3" name="Creator">
    <vt:lpwstr>CorelDRAW X6</vt:lpwstr>
  </property>
  <property fmtid="{D5CDD505-2E9C-101B-9397-08002B2CF9AE}" pid="4" name="LastSaved">
    <vt:filetime>2016-11-15T00:00:00Z</vt:filetime>
  </property>
</Properties>
</file>